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3"/>
  </p:notesMasterIdLst>
  <p:sldIdLst>
    <p:sldId id="320" r:id="rId2"/>
    <p:sldId id="256" r:id="rId3"/>
    <p:sldId id="319" r:id="rId4"/>
    <p:sldId id="257" r:id="rId5"/>
    <p:sldId id="258" r:id="rId6"/>
    <p:sldId id="321" r:id="rId7"/>
    <p:sldId id="266" r:id="rId8"/>
    <p:sldId id="269" r:id="rId9"/>
    <p:sldId id="322" r:id="rId10"/>
    <p:sldId id="268" r:id="rId11"/>
    <p:sldId id="291" r:id="rId12"/>
    <p:sldId id="292" r:id="rId13"/>
    <p:sldId id="293" r:id="rId14"/>
    <p:sldId id="294" r:id="rId15"/>
    <p:sldId id="295" r:id="rId16"/>
    <p:sldId id="297" r:id="rId17"/>
    <p:sldId id="330" r:id="rId18"/>
    <p:sldId id="332" r:id="rId19"/>
    <p:sldId id="328" r:id="rId20"/>
    <p:sldId id="335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3" r:id="rId31"/>
    <p:sldId id="271" r:id="rId32"/>
    <p:sldId id="272" r:id="rId33"/>
    <p:sldId id="287" r:id="rId34"/>
    <p:sldId id="288" r:id="rId35"/>
    <p:sldId id="273" r:id="rId36"/>
    <p:sldId id="278" r:id="rId37"/>
    <p:sldId id="315" r:id="rId38"/>
    <p:sldId id="274" r:id="rId39"/>
    <p:sldId id="275" r:id="rId40"/>
    <p:sldId id="286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89EE9-A3AA-40A0-8394-575AB709B529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CFA52-82BB-4B66-B5A1-8390FFC366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5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CFA52-82BB-4B66-B5A1-8390FFC3661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44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</a:t>
            </a:r>
            <a:r>
              <a:rPr lang="en-US" baseline="0" dirty="0" smtClean="0"/>
              <a:t> is to short, 3-minute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CFA52-82BB-4B66-B5A1-8390FFC3661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12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CFA52-82BB-4B66-B5A1-8390FFC3661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8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CFA52-82BB-4B66-B5A1-8390FFC3661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CFA52-82BB-4B66-B5A1-8390FFC366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3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CFA52-82BB-4B66-B5A1-8390FFC366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0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CFA52-82BB-4B66-B5A1-8390FFC366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68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8AE063-4F2C-4602-A6D4-4CD5320E8E9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88A2AB-C66B-4988-9725-23F696D634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AE063-4F2C-4602-A6D4-4CD5320E8E9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8A2AB-C66B-4988-9725-23F696D634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AE063-4F2C-4602-A6D4-4CD5320E8E9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8A2AB-C66B-4988-9725-23F696D634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AE063-4F2C-4602-A6D4-4CD5320E8E9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8A2AB-C66B-4988-9725-23F696D634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AE063-4F2C-4602-A6D4-4CD5320E8E9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8A2AB-C66B-4988-9725-23F696D634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AE063-4F2C-4602-A6D4-4CD5320E8E9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8A2AB-C66B-4988-9725-23F696D634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AE063-4F2C-4602-A6D4-4CD5320E8E9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8A2AB-C66B-4988-9725-23F696D6346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AE063-4F2C-4602-A6D4-4CD5320E8E9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8A2AB-C66B-4988-9725-23F696D634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AE063-4F2C-4602-A6D4-4CD5320E8E9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8A2AB-C66B-4988-9725-23F696D634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18AE063-4F2C-4602-A6D4-4CD5320E8E9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88A2AB-C66B-4988-9725-23F696D6346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8AE063-4F2C-4602-A6D4-4CD5320E8E9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88A2AB-C66B-4988-9725-23F696D634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8AE063-4F2C-4602-A6D4-4CD5320E8E93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88A2AB-C66B-4988-9725-23F696D6346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eanesisd.net/eanes-isd-math" TargetMode="External"/><Relationship Id="rId7" Type="http://schemas.openxmlformats.org/officeDocument/2006/relationships/hyperlink" Target="http://www.eanesisd.net/academics/advanced/pre-a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anesisd.net/academics/advanced/cbe" TargetMode="External"/><Relationship Id="rId5" Type="http://schemas.openxmlformats.org/officeDocument/2006/relationships/hyperlink" Target="http://www.eanesisd.net/academics/district-curriculum/sec" TargetMode="External"/><Relationship Id="rId4" Type="http://schemas.openxmlformats.org/officeDocument/2006/relationships/hyperlink" Target="http://www.eanesisd.net/academics/advanced/accelerated-math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hcmscounseling.weebly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news.com/news/stanford-university-program-teaches-teenagers-health-risks-of-sleep-deprivation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hyperlink" Target="https://med.stanford.edu/news/all-news/2015/10/among-teens-sleep-deprivation-an-epidemic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foreverymom.com/family-parenting/stop-doing-these-8-things-for-your-teen-this-school-year-amy-carney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762000" y="1752601"/>
            <a:ext cx="75438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Impact"/>
              <a:buNone/>
            </a:pPr>
            <a:endParaRPr sz="7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Impact"/>
              <a:buNone/>
            </a:pPr>
            <a:r>
              <a:rPr lang="en-US" sz="7200" b="1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Rising </a:t>
            </a:r>
            <a:r>
              <a:rPr lang="en-US" sz="7200" b="1" dirty="0" smtClean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6th </a:t>
            </a:r>
            <a:r>
              <a:rPr lang="en-US" sz="7200" b="1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Grade Parent Presentation</a:t>
            </a:r>
            <a:endParaRPr sz="7200" b="1" i="0" u="none" strike="noStrike" cap="none" dirty="0">
              <a:solidFill>
                <a:srgbClr val="6B7D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1"/>
            <a:ext cx="7696199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0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2052" name="Picture 4" descr="C:\Users\hsauer\AppData\Local\Microsoft\Windows\Temporary Internet Files\Content.IE5\DMM9YU4G\Teacher3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82" y="4876800"/>
            <a:ext cx="2082800" cy="177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33400"/>
            <a:ext cx="3716482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4999"/>
            <a:ext cx="4953000" cy="385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ct val="25000"/>
              <a:buFont typeface="Quattrocento"/>
              <a:buNone/>
            </a:pPr>
            <a:r>
              <a:rPr lang="en-US" sz="4000" b="0" i="0" u="none" strike="noStrike" cap="none" dirty="0" smtClean="0">
                <a:solidFill>
                  <a:srgbClr val="47534C"/>
                </a:solidFill>
                <a:latin typeface="Quattrocento"/>
                <a:ea typeface="Quattrocento"/>
                <a:cs typeface="Quattrocento"/>
                <a:sym typeface="Quattrocento"/>
              </a:rPr>
              <a:t/>
            </a:r>
            <a:br>
              <a:rPr lang="en-US" sz="4000" b="0" i="0" u="none" strike="noStrike" cap="none" dirty="0" smtClean="0">
                <a:solidFill>
                  <a:srgbClr val="47534C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-US" sz="4000" b="0" dirty="0">
                <a:solidFill>
                  <a:srgbClr val="47534C"/>
                </a:solidFill>
                <a:latin typeface="Quattrocento"/>
                <a:ea typeface="Quattrocento"/>
                <a:cs typeface="Quattrocento"/>
                <a:sym typeface="Quattrocento"/>
              </a:rPr>
              <a:t/>
            </a:r>
            <a:br>
              <a:rPr lang="en-US" sz="4000" b="0" dirty="0">
                <a:solidFill>
                  <a:srgbClr val="47534C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-US" sz="4000" b="0" i="0" u="none" strike="noStrike" cap="none" dirty="0" smtClean="0">
                <a:solidFill>
                  <a:srgbClr val="47534C"/>
                </a:solidFill>
                <a:latin typeface="Quattrocento"/>
                <a:ea typeface="Quattrocento"/>
                <a:cs typeface="Quattrocento"/>
                <a:sym typeface="Quattrocento"/>
              </a:rPr>
              <a:t>6</a:t>
            </a:r>
            <a:r>
              <a:rPr lang="en-US" sz="4000" b="0" i="0" u="none" strike="noStrike" cap="none" baseline="30000" dirty="0" smtClean="0">
                <a:solidFill>
                  <a:srgbClr val="47534C"/>
                </a:solidFill>
                <a:latin typeface="Quattrocento"/>
                <a:ea typeface="Quattrocento"/>
                <a:cs typeface="Quattrocento"/>
                <a:sym typeface="Quattrocento"/>
              </a:rPr>
              <a:t>TH</a:t>
            </a:r>
            <a:r>
              <a:rPr lang="en-US" sz="4000" b="0" i="0" u="none" strike="noStrike" cap="none" dirty="0" smtClean="0">
                <a:solidFill>
                  <a:srgbClr val="47534C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4000" b="0" i="0" u="none" strike="noStrike" cap="none" dirty="0">
                <a:solidFill>
                  <a:srgbClr val="47534C"/>
                </a:solidFill>
                <a:latin typeface="Quattrocento"/>
                <a:ea typeface="Quattrocento"/>
                <a:cs typeface="Quattrocento"/>
                <a:sym typeface="Quattrocento"/>
              </a:rPr>
              <a:t>GRADE ONLINE REGISTRATION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1800" b="1" i="0" u="none" strike="noStrike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i="0" u="none" strike="noStrik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Questrial"/>
                <a:ea typeface="Questrial"/>
                <a:cs typeface="Questrial"/>
                <a:sym typeface="Questrial"/>
              </a:rPr>
              <a:t>2018-2019</a:t>
            </a:r>
            <a:endParaRPr sz="1800" b="1" i="0" u="none" strike="noStrik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170" name="Picture 2" descr="C:\Users\drossi\AppData\Local\Microsoft\Windows\Temporary Internet Files\Content.IE5\762II5JE\assessment_000[1]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3203"/>
            <a:ext cx="22002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902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idx="1"/>
          </p:nvPr>
        </p:nvSpPr>
        <p:spPr>
          <a:xfrm>
            <a:off x="609600" y="1752600"/>
            <a:ext cx="76199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1" i="0" u="none" strike="noStrike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1" i="0" u="none" strike="noStrike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estrial"/>
                <a:ea typeface="Questrial"/>
                <a:cs typeface="Questrial"/>
                <a:sym typeface="Questrial"/>
              </a:rPr>
              <a:t>February </a:t>
            </a:r>
            <a:r>
              <a:rPr lang="en-US" sz="2400" b="1" i="0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estrial"/>
                <a:ea typeface="Questrial"/>
                <a:cs typeface="Questrial"/>
                <a:sym typeface="Questrial"/>
              </a:rPr>
              <a:t>12</a:t>
            </a:r>
            <a:r>
              <a:rPr lang="en-US" sz="2400" b="1" i="0" u="none" strike="noStrike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400" b="1" i="0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1" i="0" u="none" strike="noStrik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estrial"/>
                <a:ea typeface="Questrial"/>
                <a:cs typeface="Questrial"/>
                <a:sym typeface="Questrial"/>
              </a:rPr>
              <a:t>: CCE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1" i="0" u="none" strike="noStrik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estrial"/>
                <a:ea typeface="Questrial"/>
                <a:cs typeface="Questrial"/>
                <a:sym typeface="Questrial"/>
              </a:rPr>
              <a:t>February </a:t>
            </a:r>
            <a:r>
              <a:rPr lang="en-US" sz="2400" b="1" i="0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estrial"/>
                <a:ea typeface="Questrial"/>
                <a:cs typeface="Questrial"/>
                <a:sym typeface="Questrial"/>
              </a:rPr>
              <a:t>14</a:t>
            </a:r>
            <a:r>
              <a:rPr lang="en-US" sz="2400" b="1" i="0" u="none" strike="noStrike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400" b="1" i="0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1" i="0" u="none" strike="noStrik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estrial"/>
                <a:ea typeface="Questrial"/>
                <a:cs typeface="Questrial"/>
                <a:sym typeface="Questrial"/>
              </a:rPr>
              <a:t>: BPE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1" i="0" u="none" strike="noStrik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estrial"/>
                <a:ea typeface="Questrial"/>
                <a:cs typeface="Questrial"/>
                <a:sym typeface="Questrial"/>
              </a:rPr>
              <a:t>February </a:t>
            </a:r>
            <a:r>
              <a:rPr lang="en-US" sz="2400" b="1" i="0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estrial"/>
                <a:ea typeface="Questrial"/>
                <a:cs typeface="Questrial"/>
                <a:sym typeface="Questrial"/>
              </a:rPr>
              <a:t>16</a:t>
            </a:r>
            <a:r>
              <a:rPr lang="en-US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400" b="1" i="0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2400" b="1" i="0" u="none" strike="noStrik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estrial"/>
                <a:ea typeface="Questrial"/>
                <a:cs typeface="Questrial"/>
                <a:sym typeface="Questrial"/>
              </a:rPr>
              <a:t>EE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81000" y="274637"/>
            <a:ext cx="8381999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Quattrocento"/>
              <a:buNone/>
            </a:pPr>
            <a:r>
              <a:rPr lang="en-US" sz="3500" b="1" i="0" u="none" strike="noStrike" cap="none" dirty="0" smtClean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REGISTRATION </a:t>
            </a:r>
            <a:r>
              <a:rPr lang="en-US" sz="3500" b="1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DATES</a:t>
            </a:r>
          </a:p>
        </p:txBody>
      </p:sp>
      <p:pic>
        <p:nvPicPr>
          <p:cNvPr id="819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795882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9637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  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Students will register online using 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Skyward 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Student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Access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using the login and password we give them.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After your child registers, you can ask him/her to login and show you the classes they selected. 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Changes can be made until 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February 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23</a:t>
            </a:r>
            <a:r>
              <a:rPr lang="en-US" b="1" baseline="3000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rd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.  </a:t>
            </a:r>
            <a:endParaRPr lang="en-US" sz="24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Parents cannot see or make changes to students course selections using 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Skyward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Family 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Access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Students are more than welcome to change their passwords once they have registered for classes.  We encourage all of our students to use their 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Skyward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Student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Access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to monitor their grades.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Quattrocento"/>
              <a:buNone/>
            </a:pPr>
            <a:r>
              <a:rPr lang="en-US" sz="3500" b="1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ONLINE REGISTRATION</a:t>
            </a:r>
          </a:p>
        </p:txBody>
      </p:sp>
    </p:spTree>
    <p:extLst>
      <p:ext uri="{BB962C8B-B14F-4D97-AF65-F5344CB8AC3E}">
        <p14:creationId xmlns:p14="http://schemas.microsoft.com/office/powerpoint/2010/main" val="5326078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idx="1"/>
          </p:nvPr>
        </p:nvSpPr>
        <p:spPr>
          <a:xfrm>
            <a:off x="304800" y="1600200"/>
            <a:ext cx="8534399" cy="50291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endParaRPr lang="en-US" sz="800" b="1" i="0" u="none" dirty="0" smtClean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1" i="0" u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English </a:t>
            </a: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Language Arts </a:t>
            </a:r>
            <a:r>
              <a:rPr lang="en-US" sz="2400" b="1" i="0" u="sng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or</a:t>
            </a: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English Language Arts Pre-AP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r>
              <a:rPr lang="en-US" sz="20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English Language Arts is open-enrollment. If you are unsure about what is best for your child, you might check with your child’s current ELA teacher.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Science 6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Social Studies </a:t>
            </a:r>
            <a:r>
              <a:rPr lang="en-US" sz="2400" b="1" i="0" u="sng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or</a:t>
            </a: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Social Studies GT</a:t>
            </a:r>
          </a:p>
          <a:p>
            <a:pPr marL="639762" marR="0" lvl="1" indent="-2333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If students are in GT, they need to sign up for Social Studies GT.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Advisory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P.E.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Wheel (Art, Drama, Computer Technology)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Band, Choir or Orchestra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 b="1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399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Quattrocento"/>
              <a:buNone/>
            </a:pPr>
            <a:r>
              <a:rPr lang="en-US" sz="3500" b="0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3500" b="1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REQUIRED</a:t>
            </a:r>
            <a:r>
              <a:rPr lang="en-US" sz="3500" b="0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3500" b="1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COURSES</a:t>
            </a:r>
          </a:p>
        </p:txBody>
      </p:sp>
      <p:pic>
        <p:nvPicPr>
          <p:cNvPr id="9218" name="Picture 2" descr="C:\Users\drossi\AppData\Local\Microsoft\Windows\Temporary Internet Files\Content.IE5\762II5JE\upcoming-course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24" y="533400"/>
            <a:ext cx="335208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1929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idx="1"/>
          </p:nvPr>
        </p:nvSpPr>
        <p:spPr>
          <a:xfrm>
            <a:off x="304800" y="1600200"/>
            <a:ext cx="85343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  </a:t>
            </a: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Students will </a:t>
            </a:r>
            <a:r>
              <a:rPr lang="en-US" sz="2400" b="1" i="0" u="sng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not</a:t>
            </a:r>
            <a:r>
              <a:rPr lang="en-US" sz="2400" b="0" i="0" u="none" dirty="0">
                <a:solidFill>
                  <a:srgbClr val="D34817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select their math class during registration.  Math placement will be determined by his/her fifth grade math teacher. </a:t>
            </a:r>
            <a:r>
              <a:rPr lang="en-US" sz="2400" b="0" i="0" u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You </a:t>
            </a: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will be notified by the fifth grade math teacher on math placement for 6</a:t>
            </a:r>
            <a:r>
              <a:rPr lang="en-US" sz="2400" b="0" i="0" u="none" baseline="30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grade</a:t>
            </a:r>
            <a:r>
              <a:rPr lang="en-US" sz="2400" b="0" i="0" u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. Placement letters will be mailed to you </a:t>
            </a:r>
            <a:r>
              <a:rPr lang="en-US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 May</a:t>
            </a:r>
            <a:r>
              <a:rPr lang="en-US" sz="2400" b="0" i="0" u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lang="en-US" sz="24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	Once we receive the recommendations from the math teachers, we will add the correct math class to his/her schedule.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4582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Quattrocento"/>
              <a:buNone/>
            </a:pPr>
            <a:r>
              <a:rPr lang="en-US" sz="3500" b="1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MATH</a:t>
            </a:r>
          </a:p>
        </p:txBody>
      </p:sp>
      <p:pic>
        <p:nvPicPr>
          <p:cNvPr id="10242" name="Picture 2" descr="C:\Users\drossi\AppData\Local\Microsoft\Windows\Temporary Internet Files\Content.IE5\G07V85EL\math-and-symbols-image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421"/>
            <a:ext cx="2990088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42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763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60" b="1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1860" b="1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400" b="0" i="0" u="none" strike="noStrike" cap="none" dirty="0" smtClean="0">
                <a:solidFill>
                  <a:schemeClr val="dk2"/>
                </a:solidFill>
                <a:latin typeface="Quattrocento" charset="0"/>
                <a:ea typeface="Questrial"/>
                <a:cs typeface="Questrial"/>
                <a:sym typeface="Questrial"/>
              </a:rPr>
              <a:t>Students 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Quattrocento" charset="0"/>
                <a:ea typeface="Questrial"/>
                <a:cs typeface="Questrial"/>
                <a:sym typeface="Questrial"/>
              </a:rPr>
              <a:t>enrolled in 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Quattrocento" charset="0"/>
                <a:ea typeface="Questrial"/>
                <a:cs typeface="Questrial"/>
                <a:sym typeface="Questrial"/>
              </a:rPr>
              <a:t>Math 5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Quattrocento" charset="0"/>
                <a:ea typeface="Questrial"/>
                <a:cs typeface="Questrial"/>
                <a:sym typeface="Questrial"/>
              </a:rPr>
              <a:t> will be placed in 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Quattrocento" charset="0"/>
                <a:ea typeface="Questrial"/>
                <a:cs typeface="Questrial"/>
                <a:sym typeface="Questrial"/>
              </a:rPr>
              <a:t>Math 6 or Math 6/7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Quattrocento" charset="0"/>
                <a:ea typeface="Questrial"/>
                <a:cs typeface="Questrial"/>
                <a:sym typeface="Questrial"/>
              </a:rPr>
              <a:t> for sixth grade. Students who meet high standards on 5th grade math STAAR and summative assessment, as well as receive a satisfactory grade without Tier II or Tier III math support, are eligible to consider Math 6/7 as an option.</a:t>
            </a:r>
          </a:p>
          <a:p>
            <a:pPr marL="114300" marR="0" lvl="0" indent="0" algn="ctr" rtl="0">
              <a:lnSpc>
                <a:spcPct val="80000"/>
              </a:lnSpc>
              <a:spcBef>
                <a:spcPts val="23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162" b="1" i="1" u="none" strike="noStrike" cap="none" dirty="0">
                <a:solidFill>
                  <a:schemeClr val="dk2"/>
                </a:solidFill>
                <a:latin typeface="Quattrocento" charset="0"/>
                <a:ea typeface="Questrial"/>
                <a:cs typeface="Questrial"/>
                <a:sym typeface="Questrial"/>
              </a:rPr>
              <a:t> </a:t>
            </a:r>
          </a:p>
          <a:p>
            <a:pPr marL="114300" marR="0" lvl="0" indent="0" algn="ctr" rtl="0">
              <a:lnSpc>
                <a:spcPct val="80000"/>
              </a:lnSpc>
              <a:spcBef>
                <a:spcPts val="23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i="1" u="none" strike="noStrike" cap="none" dirty="0">
                <a:solidFill>
                  <a:schemeClr val="dk2"/>
                </a:solidFill>
                <a:latin typeface="Quattrocento" charset="0"/>
                <a:ea typeface="Questrial"/>
                <a:cs typeface="Questrial"/>
                <a:sym typeface="Questrial"/>
              </a:rPr>
              <a:t>Students enrolling in Math 6/7 must maintain an 80% average or higher on all assessments.</a:t>
            </a:r>
          </a:p>
          <a:p>
            <a:pPr marL="114300" marR="0" lvl="0" indent="0" algn="l" rtl="0">
              <a:lnSpc>
                <a:spcPct val="80000"/>
              </a:lnSpc>
              <a:spcBef>
                <a:spcPts val="23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162" b="1" i="1" u="none" strike="noStrike" cap="none" dirty="0">
              <a:solidFill>
                <a:schemeClr val="dk2"/>
              </a:solidFill>
              <a:latin typeface="Quattrocento" charset="0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ct val="97894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Quattrocento" charset="0"/>
                <a:ea typeface="Questrial"/>
                <a:cs typeface="Questrial"/>
                <a:sym typeface="Questrial"/>
              </a:rPr>
              <a:t>Students enrolled in </a:t>
            </a:r>
            <a:r>
              <a:rPr lang="en-US" sz="2800" b="1" i="0" u="none" strike="noStrike" cap="none" dirty="0">
                <a:solidFill>
                  <a:schemeClr val="dk2"/>
                </a:solidFill>
                <a:latin typeface="Quattrocento" charset="0"/>
                <a:ea typeface="Questrial"/>
                <a:cs typeface="Questrial"/>
                <a:sym typeface="Questrial"/>
              </a:rPr>
              <a:t>Math </a:t>
            </a:r>
            <a:r>
              <a:rPr lang="en-US" sz="2800" b="1" i="0" u="none" strike="noStrike" cap="none" dirty="0" smtClean="0">
                <a:solidFill>
                  <a:schemeClr val="dk2"/>
                </a:solidFill>
                <a:latin typeface="Quattrocento" charset="0"/>
                <a:ea typeface="Questrial"/>
                <a:cs typeface="Questrial"/>
                <a:sym typeface="Questrial"/>
              </a:rPr>
              <a:t>5/6 </a:t>
            </a:r>
            <a:r>
              <a:rPr lang="en-US" sz="2800" b="0" i="0" u="none" strike="noStrike" cap="none" dirty="0">
                <a:solidFill>
                  <a:schemeClr val="dk2"/>
                </a:solidFill>
                <a:latin typeface="Quattrocento" charset="0"/>
                <a:ea typeface="Questrial"/>
                <a:cs typeface="Questrial"/>
                <a:sym typeface="Questrial"/>
              </a:rPr>
              <a:t>will be placed in </a:t>
            </a:r>
            <a:r>
              <a:rPr lang="en-US" sz="2800" b="1" i="0" u="none" strike="noStrike" cap="none" dirty="0">
                <a:solidFill>
                  <a:schemeClr val="dk2"/>
                </a:solidFill>
                <a:latin typeface="Quattrocento" charset="0"/>
                <a:ea typeface="Questrial"/>
                <a:cs typeface="Questrial"/>
                <a:sym typeface="Questrial"/>
              </a:rPr>
              <a:t>Math 7 Pre-AP</a:t>
            </a:r>
            <a:r>
              <a:rPr lang="en-US" sz="2800" b="0" i="0" u="none" strike="noStrike" cap="none" dirty="0">
                <a:solidFill>
                  <a:schemeClr val="dk2"/>
                </a:solidFill>
                <a:latin typeface="Quattrocento" charset="0"/>
                <a:ea typeface="Questrial"/>
                <a:cs typeface="Questrial"/>
                <a:sym typeface="Questrial"/>
              </a:rPr>
              <a:t> for sixth grade. </a:t>
            </a:r>
          </a:p>
          <a:p>
            <a:pPr marL="114300" marR="0" lvl="0" indent="0" rtl="0">
              <a:lnSpc>
                <a:spcPct val="80000"/>
              </a:lnSpc>
              <a:spcBef>
                <a:spcPts val="263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i="1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1800" b="1" i="1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-US" sz="1800" b="1" i="1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372"/>
              </a:spcBef>
              <a:buClr>
                <a:schemeClr val="accent1"/>
              </a:buClr>
              <a:buSzPct val="97894"/>
              <a:buFont typeface="Arial"/>
              <a:buNone/>
            </a:pPr>
            <a:endParaRPr sz="186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852070" y="609600"/>
            <a:ext cx="743985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200" b="1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Math Course Selection for 6th grade</a:t>
            </a:r>
          </a:p>
        </p:txBody>
      </p:sp>
      <p:pic>
        <p:nvPicPr>
          <p:cNvPr id="13314" name="Picture 2" descr="C:\Users\drossi\AppData\Local\Microsoft\Windows\Temporary Internet Files\Content.IE5\Y0QK0UYS\calculator_math-symbol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0" y="304800"/>
            <a:ext cx="835781" cy="138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981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330300" y="1377450"/>
            <a:ext cx="8483400" cy="41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i="1" dirty="0" smtClean="0">
              <a:solidFill>
                <a:schemeClr val="dk1"/>
              </a:solidFill>
              <a:highlight>
                <a:srgbClr val="FFFFFF"/>
              </a:highlight>
              <a:latin typeface="Quattrocento" charset="0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1" dirty="0" smtClean="0">
                <a:solidFill>
                  <a:schemeClr val="dk1"/>
                </a:solidFill>
                <a:highlight>
                  <a:srgbClr val="FFFFFF"/>
                </a:highlight>
                <a:latin typeface="Quattrocento" charset="0"/>
                <a:ea typeface="Dosis"/>
                <a:cs typeface="Dosis"/>
                <a:sym typeface="Dosis"/>
              </a:rPr>
              <a:t>Credit </a:t>
            </a:r>
            <a:r>
              <a:rPr lang="en-US" sz="2700" i="1" dirty="0">
                <a:solidFill>
                  <a:schemeClr val="dk1"/>
                </a:solidFill>
                <a:highlight>
                  <a:srgbClr val="FFFFFF"/>
                </a:highlight>
                <a:latin typeface="Quattrocento" charset="0"/>
                <a:ea typeface="Dosis"/>
                <a:cs typeface="Dosis"/>
                <a:sym typeface="Dosis"/>
              </a:rPr>
              <a:t>by Exam provides an additional acceleration option for the very small number of students who are ready to "place out" of a math course.  </a:t>
            </a:r>
            <a:endParaRPr sz="2700" i="1" dirty="0">
              <a:solidFill>
                <a:schemeClr val="dk1"/>
              </a:solidFill>
              <a:highlight>
                <a:srgbClr val="FFFFFF"/>
              </a:highlight>
              <a:latin typeface="Quattrocento" charset="0"/>
              <a:ea typeface="Dosis"/>
              <a:cs typeface="Dosis"/>
              <a:sym typeface="Dosis"/>
            </a:endParaRPr>
          </a:p>
          <a:p>
            <a:pPr marL="457200" lvl="0" indent="-368300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osis"/>
              <a:buChar char="●"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  <a:latin typeface="Quattrocento" charset="0"/>
                <a:ea typeface="Dosis"/>
                <a:cs typeface="Dosis"/>
                <a:sym typeface="Dosis"/>
              </a:rPr>
              <a:t>Historically, less than 10% of </a:t>
            </a: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  <a:latin typeface="Quattrocento" charset="0"/>
                <a:ea typeface="Dosis"/>
                <a:cs typeface="Dosis"/>
                <a:sym typeface="Dosis"/>
              </a:rPr>
              <a:t>Eanes</a:t>
            </a: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  <a:latin typeface="Quattrocento" charset="0"/>
                <a:ea typeface="Dosis"/>
                <a:cs typeface="Dosis"/>
                <a:sym typeface="Dosis"/>
              </a:rPr>
              <a:t> ISD students qualify for math acceleration each year. 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  <a:latin typeface="Quattrocento" charset="0"/>
              <a:ea typeface="Dosis"/>
              <a:cs typeface="Dosis"/>
              <a:sym typeface="Dosis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osis"/>
              <a:buChar char="●"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  <a:latin typeface="Quattrocento" charset="0"/>
                <a:ea typeface="Dosis"/>
                <a:cs typeface="Dosis"/>
                <a:sym typeface="Dosis"/>
              </a:rPr>
              <a:t>These alternative methods do not provide the foundations and depth of instruction that a full year course taken at </a:t>
            </a:r>
            <a:r>
              <a:rPr lang="en-US" sz="2200" dirty="0" smtClean="0">
                <a:solidFill>
                  <a:schemeClr val="dk1"/>
                </a:solidFill>
                <a:highlight>
                  <a:srgbClr val="FFFFFF"/>
                </a:highlight>
                <a:latin typeface="Quattrocento" charset="0"/>
                <a:ea typeface="Dosis"/>
                <a:cs typeface="Dosis"/>
                <a:sym typeface="Dosis"/>
              </a:rPr>
              <a:t>Hill Country </a:t>
            </a: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  <a:latin typeface="Quattrocento" charset="0"/>
                <a:ea typeface="Dosis"/>
                <a:cs typeface="Dosis"/>
                <a:sym typeface="Dosis"/>
              </a:rPr>
              <a:t>Middle School would provide.  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  <a:latin typeface="Quattrocento" charset="0"/>
              <a:ea typeface="Dosis"/>
              <a:cs typeface="Dosis"/>
              <a:sym typeface="Dosis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osis"/>
              <a:buChar char="●"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  <a:latin typeface="Quattrocento" charset="0"/>
                <a:ea typeface="Dosis"/>
                <a:cs typeface="Dosis"/>
                <a:sym typeface="Dosis"/>
              </a:rPr>
              <a:t>Please note that a CBE may not prepare students for the rigor and expectations for future courses taken in </a:t>
            </a: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  <a:latin typeface="Quattrocento" charset="0"/>
                <a:ea typeface="Dosis"/>
                <a:cs typeface="Dosis"/>
                <a:sym typeface="Dosis"/>
              </a:rPr>
              <a:t>Eanes</a:t>
            </a: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  <a:latin typeface="Quattrocento" charset="0"/>
                <a:ea typeface="Dosis"/>
                <a:cs typeface="Dosis"/>
                <a:sym typeface="Dosis"/>
              </a:rPr>
              <a:t> ISD.</a:t>
            </a:r>
            <a:endParaRPr sz="2200" dirty="0">
              <a:latin typeface="Quattrocento" charset="0"/>
              <a:ea typeface="Dosis"/>
              <a:cs typeface="Dosis"/>
              <a:sym typeface="Dosis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202975" y="377275"/>
            <a:ext cx="87720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mpact"/>
              <a:buNone/>
            </a:pP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What are Credit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by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Exams?</a:t>
            </a:r>
            <a:endParaRPr sz="4000" b="1" dirty="0">
              <a:solidFill>
                <a:schemeClr val="tx2">
                  <a:lumMod val="60000"/>
                  <a:lumOff val="40000"/>
                </a:schemeClr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2290" name="Picture 2" descr="C:\Users\drossi\AppData\Local\Microsoft\Windows\Temporary Internet Files\Content.IE5\G07V85EL\math_symbol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4" y="-23648"/>
            <a:ext cx="9209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9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207750" y="751875"/>
            <a:ext cx="8728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mpact"/>
              <a:buNone/>
            </a:pP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    Credit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by Exam Options for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   Mathematics</a:t>
            </a:r>
            <a:endParaRPr sz="4000" b="1" dirty="0">
              <a:solidFill>
                <a:schemeClr val="tx2">
                  <a:lumMod val="60000"/>
                  <a:lumOff val="40000"/>
                </a:schemeClr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801600" y="3429000"/>
            <a:ext cx="7926900" cy="2298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All students enrolled in Math 5/6 will be provided an opportunity to take a math assessment to “place out” of Math 7.  </a:t>
            </a:r>
            <a:endParaRPr lang="en-US" sz="3000" dirty="0" smtClean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This </a:t>
            </a:r>
            <a:r>
              <a:rPr lang="en-US" sz="30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assessment will be given at the elementary campus in May. </a:t>
            </a:r>
            <a:r>
              <a:rPr lang="en-US" sz="3000" dirty="0" smtClean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Students </a:t>
            </a:r>
            <a:r>
              <a:rPr lang="en-US" sz="30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will have two hours to complete the assessment (without a calculator) and must score an </a:t>
            </a:r>
            <a:r>
              <a:rPr lang="en-US" sz="3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80%</a:t>
            </a:r>
            <a:r>
              <a:rPr lang="en-US" sz="30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or higher </a:t>
            </a:r>
            <a:r>
              <a:rPr lang="en-US" sz="30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to be placed into Math 8 Pre-AP.</a:t>
            </a:r>
            <a:endParaRPr sz="3000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67" name="Picture 3" descr="C:\Users\drossi\AppData\Local\Microsoft\Windows\Temporary Internet Files\Content.IE5\KN8WQQ2B\math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95"/>
            <a:ext cx="1295400" cy="14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25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1752600" y="2590800"/>
            <a:ext cx="5791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197" name="Shape 197"/>
          <p:cNvSpPr txBox="1"/>
          <p:nvPr/>
        </p:nvSpPr>
        <p:spPr>
          <a:xfrm>
            <a:off x="1676400" y="2655887"/>
            <a:ext cx="57912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l="27731" t="21032" r="26910" b="3255"/>
          <a:stretch/>
        </p:blipFill>
        <p:spPr>
          <a:xfrm>
            <a:off x="521675" y="152675"/>
            <a:ext cx="8232126" cy="5534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Shape 199"/>
          <p:cNvCxnSpPr/>
          <p:nvPr/>
        </p:nvCxnSpPr>
        <p:spPr>
          <a:xfrm>
            <a:off x="2850075" y="2455650"/>
            <a:ext cx="25500" cy="369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0" name="Shape 200"/>
          <p:cNvCxnSpPr/>
          <p:nvPr/>
        </p:nvCxnSpPr>
        <p:spPr>
          <a:xfrm>
            <a:off x="3257225" y="2417475"/>
            <a:ext cx="2048400" cy="445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1" name="Shape 201"/>
          <p:cNvCxnSpPr/>
          <p:nvPr/>
        </p:nvCxnSpPr>
        <p:spPr>
          <a:xfrm>
            <a:off x="7392400" y="2417475"/>
            <a:ext cx="12600" cy="47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81792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Dani</a:t>
            </a:r>
            <a:r>
              <a:rPr lang="en-US" dirty="0" smtClean="0"/>
              <a:t> Rossi:  6</a:t>
            </a:r>
            <a:r>
              <a:rPr lang="en-US" baseline="30000" dirty="0" smtClean="0"/>
              <a:t>th</a:t>
            </a:r>
            <a:r>
              <a:rPr lang="en-US" dirty="0" smtClean="0"/>
              <a:t> Grade Counselor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Danielle </a:t>
            </a:r>
            <a:r>
              <a:rPr lang="en-US" dirty="0" smtClean="0"/>
              <a:t>Wiest</a:t>
            </a:r>
            <a:r>
              <a:rPr lang="en-US" dirty="0" smtClean="0"/>
              <a:t>: 7</a:t>
            </a:r>
            <a:r>
              <a:rPr lang="en-US" baseline="30000" dirty="0" smtClean="0"/>
              <a:t>th</a:t>
            </a:r>
            <a:r>
              <a:rPr lang="en-US" dirty="0" smtClean="0"/>
              <a:t> Grade Counselor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Todd Huber: 8</a:t>
            </a:r>
            <a:r>
              <a:rPr lang="en-US" baseline="30000" dirty="0" smtClean="0"/>
              <a:t>th</a:t>
            </a:r>
            <a:r>
              <a:rPr lang="en-US" dirty="0" smtClean="0"/>
              <a:t> Grade Counselor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Julie Lindley: Counseling Secretary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Counseling Department</a:t>
            </a:r>
            <a:endParaRPr lang="en-US" dirty="0"/>
          </a:p>
        </p:txBody>
      </p:sp>
      <p:pic>
        <p:nvPicPr>
          <p:cNvPr id="1026" name="Picture 2" descr="C:\Users\drossi\AppData\Local\Microsoft\Windows\Temporary Internet Files\Content.IE5\G07V85EL\school_counselors_help_students_buil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105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797450" y="538825"/>
            <a:ext cx="79026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mpact"/>
              <a:buNone/>
            </a:pPr>
            <a:r>
              <a:rPr lang="en-US" sz="6000" b="1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Quattrocento" charset="0"/>
                <a:ea typeface="Dosis"/>
                <a:cs typeface="Dosis"/>
                <a:sym typeface="Dosis"/>
              </a:rPr>
              <a:t>More Math Information</a:t>
            </a:r>
            <a:endParaRPr sz="6000" b="1" dirty="0">
              <a:solidFill>
                <a:schemeClr val="tx2">
                  <a:lumMod val="60000"/>
                  <a:lumOff val="40000"/>
                </a:schemeClr>
              </a:solidFill>
              <a:latin typeface="Quattrocento" charset="0"/>
              <a:ea typeface="Dosis"/>
              <a:cs typeface="Dosis"/>
              <a:sym typeface="Dosis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3185000" y="3431975"/>
            <a:ext cx="25146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EISD Math Information</a:t>
            </a:r>
            <a:endParaRPr dirty="0"/>
          </a:p>
        </p:txBody>
      </p:sp>
      <p:sp>
        <p:nvSpPr>
          <p:cNvPr id="220" name="Shape 220"/>
          <p:cNvSpPr txBox="1"/>
          <p:nvPr/>
        </p:nvSpPr>
        <p:spPr>
          <a:xfrm>
            <a:off x="2421325" y="2286000"/>
            <a:ext cx="4917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"/>
              <a:buChar char="•"/>
            </a:pPr>
            <a:r>
              <a:rPr lang="en-US" sz="2400" i="0" u="sng" dirty="0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4"/>
              </a:rPr>
              <a:t>Accelerated Math Course Options</a:t>
            </a:r>
            <a:endParaRPr sz="2400" dirty="0">
              <a:latin typeface="Dosis"/>
              <a:ea typeface="Dosis"/>
              <a:cs typeface="Dosis"/>
              <a:sym typeface="Dosis"/>
            </a:endParaRPr>
          </a:p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"/>
              <a:buChar char="•"/>
            </a:pPr>
            <a:r>
              <a:rPr lang="en-US" sz="2400" i="0" u="sng" dirty="0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5"/>
              </a:rPr>
              <a:t>Math Course Sequence</a:t>
            </a:r>
            <a:endParaRPr sz="2400" dirty="0">
              <a:latin typeface="Dosis"/>
              <a:ea typeface="Dosis"/>
              <a:cs typeface="Dosis"/>
              <a:sym typeface="Dosis"/>
            </a:endParaRPr>
          </a:p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"/>
              <a:buChar char="•"/>
            </a:pPr>
            <a:endParaRPr lang="en-US" sz="2400" i="0" u="sng" dirty="0" smtClean="0">
              <a:solidFill>
                <a:schemeClr val="hlink"/>
              </a:solidFill>
              <a:latin typeface="Dosis"/>
              <a:ea typeface="Dosis"/>
              <a:cs typeface="Dosis"/>
              <a:sym typeface="Dosis"/>
              <a:hlinkClick r:id="rId6"/>
            </a:endParaRPr>
          </a:p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"/>
              <a:buChar char="•"/>
            </a:pPr>
            <a:r>
              <a:rPr lang="en-US" sz="2400" i="0" u="sng" dirty="0" smtClean="0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6"/>
              </a:rPr>
              <a:t>Credit </a:t>
            </a:r>
            <a:r>
              <a:rPr lang="en-US" sz="2400" i="0" u="sng" dirty="0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6"/>
              </a:rPr>
              <a:t>by </a:t>
            </a:r>
            <a:r>
              <a:rPr lang="en-US" sz="2400" i="0" u="sng" dirty="0" smtClean="0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6"/>
              </a:rPr>
              <a:t>Exam</a:t>
            </a:r>
            <a:endParaRPr sz="2400" dirty="0">
              <a:latin typeface="Dosis"/>
              <a:ea typeface="Dosis"/>
              <a:cs typeface="Dosis"/>
              <a:sym typeface="Dosis"/>
            </a:endParaRPr>
          </a:p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"/>
              <a:buChar char="•"/>
            </a:pPr>
            <a:r>
              <a:rPr lang="en-US" sz="2400" i="0" u="sng" dirty="0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7"/>
              </a:rPr>
              <a:t>Pre-Advanced Placement/Pre-AP</a:t>
            </a:r>
            <a:endParaRPr sz="2400" i="0" u="none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"/>
              <a:buChar char="•"/>
            </a:pPr>
            <a:r>
              <a:rPr lang="en-US" sz="2400" u="sng" dirty="0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3"/>
              </a:rPr>
              <a:t>Parent Math Site</a:t>
            </a:r>
            <a:endParaRPr sz="2400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9291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Music</a:t>
            </a: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Students must choose either band, orchestra or choir.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P.E.</a:t>
            </a: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Students have P.E. </a:t>
            </a:r>
            <a:r>
              <a:rPr lang="en-US" sz="2400" b="0" i="0" u="sng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every</a:t>
            </a: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day in 6</a:t>
            </a:r>
            <a:r>
              <a:rPr lang="en-US" sz="2400" b="0" i="0" u="none" baseline="30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grade. A P.E. uniform is required and can be purchased through our Booster Club.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Wheel</a:t>
            </a: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Students will have art, drama, and computer technology as part of the exploratory wheel.  Students will rotate every 12 weeks.  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Quattrocento"/>
              <a:buNone/>
            </a:pPr>
            <a:r>
              <a:rPr lang="en-US" sz="3500" b="1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ELECTIVE INFORMATION</a:t>
            </a:r>
          </a:p>
        </p:txBody>
      </p:sp>
      <p:pic>
        <p:nvPicPr>
          <p:cNvPr id="14339" name="Picture 3" descr="C:\Users\drossi\AppData\Local\Microsoft\Windows\Temporary Internet Files\Content.IE5\762II5JE\musica_6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676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drossi\AppData\Local\Microsoft\Windows\Temporary Internet Files\Content.IE5\Y0QK0UYS\6a00d8341c66f153ef00e54f6a910e8834-640wi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55" y="5334000"/>
            <a:ext cx="33147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668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Q</a:t>
            </a: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What if I disagree with my child’s math placement in May?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lang="en-US" sz="24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: Please contact your child’s fifth grade math teacher.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Q</a:t>
            </a: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My child is dyslexic and needs the Reading Seminar class.  What elective would he/she drop?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lang="en-US" sz="24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: Your child can choose to replace the wheel or the music elective with Reading Seminar.  All students are required to take P.E.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Quattrocento"/>
              <a:buNone/>
            </a:pPr>
            <a:r>
              <a:rPr lang="en-US" sz="3500" b="1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10354138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Q</a:t>
            </a:r>
            <a:r>
              <a:rPr lang="en-US" sz="22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Are P.E. waivers allowed for 6</a:t>
            </a:r>
            <a:r>
              <a:rPr lang="en-US" sz="2200" b="0" i="0" u="none" baseline="30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2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grade students?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lang="en-US" sz="22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: All P.E. waivers </a:t>
            </a:r>
            <a:r>
              <a:rPr lang="en-US" sz="2200" b="0" i="0" u="sng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must</a:t>
            </a:r>
            <a:r>
              <a:rPr lang="en-US" sz="22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be a Category 1 for 6</a:t>
            </a:r>
            <a:r>
              <a:rPr lang="en-US" sz="2200" b="0" i="0" u="none" baseline="30000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2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grade students (15 hours a week or more in the same sport).  Students </a:t>
            </a:r>
            <a:r>
              <a:rPr lang="en-US" sz="2200" b="0" i="0" u="sng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must</a:t>
            </a:r>
            <a:r>
              <a:rPr lang="en-US" sz="22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be nationally ranked with Principal approval.  P.E. Waivers are not guaranteed for 6</a:t>
            </a:r>
            <a:r>
              <a:rPr lang="en-US" sz="2200" b="0" i="0" u="none" baseline="30000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2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graders.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9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Q</a:t>
            </a:r>
            <a:r>
              <a:rPr lang="en-US" sz="22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If Pre-AP is too difficult for my child, can he/she drop?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lang="en-US" sz="22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: Yes!  We don’t want your child to be stressed.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9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Q</a:t>
            </a:r>
            <a:r>
              <a:rPr lang="en-US" sz="22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Should I purchase two P.E. uniforms for my child?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lang="en-US" sz="22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: P.E. is </a:t>
            </a:r>
            <a:r>
              <a:rPr lang="en-US" sz="2200" b="0" i="0" u="sng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every</a:t>
            </a:r>
            <a:r>
              <a:rPr lang="en-US" sz="22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day.  It might be a good idea ☺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Quattrocento"/>
              <a:buNone/>
            </a:pPr>
            <a:r>
              <a:rPr lang="en-US" sz="3500" b="1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35356588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idx="1"/>
          </p:nvPr>
        </p:nvSpPr>
        <p:spPr>
          <a:xfrm>
            <a:off x="228600" y="1600200"/>
            <a:ext cx="8610599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Q</a:t>
            </a:r>
            <a:r>
              <a:rPr lang="en-US" sz="22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If my child is taking Math 8 Pre-AP, will he/she be in class with 7</a:t>
            </a:r>
            <a:r>
              <a:rPr lang="en-US" sz="2200" b="0" i="0" u="none" baseline="30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2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and 8</a:t>
            </a:r>
            <a:r>
              <a:rPr lang="en-US" sz="2200" b="0" i="0" u="none" baseline="30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2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graders?  Will this impact his/her lunch?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lang="en-US" sz="22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2200" b="0" i="0" u="none" dirty="0" smtClean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Yes,  but it will not impact their lunch. All 6</a:t>
            </a:r>
            <a:r>
              <a:rPr lang="en-US" sz="2200" b="0" i="0" u="none" baseline="30000" dirty="0" smtClean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200" b="0" i="0" u="none" dirty="0" smtClean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graders will have A-lunch.</a:t>
            </a:r>
            <a:endParaRPr lang="en-US" sz="2200" b="0" i="0" u="none" dirty="0">
              <a:solidFill>
                <a:srgbClr val="C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9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Q</a:t>
            </a:r>
            <a:r>
              <a:rPr lang="en-US" sz="22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If my child does not like band or orchestra, can they drop the class?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lang="en-US" sz="22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: No. Once they have started the class, they are expected to finish the year.  Our music classes are a year commitment.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9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Q</a:t>
            </a:r>
            <a:r>
              <a:rPr lang="en-US" sz="22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When will my child get his/her </a:t>
            </a:r>
            <a:r>
              <a:rPr lang="en-US" sz="22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iPad</a:t>
            </a:r>
            <a:r>
              <a:rPr lang="en-US" sz="22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lang="en-US" sz="22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: All students will be issued </a:t>
            </a:r>
            <a:r>
              <a:rPr lang="en-US" sz="22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iPads</a:t>
            </a:r>
            <a:r>
              <a:rPr lang="en-US" sz="22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at the beginning of the year.  They will take them home and bring them back each day.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4582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Quattrocento"/>
              <a:buNone/>
            </a:pPr>
            <a:r>
              <a:rPr lang="en-US" sz="3500" b="1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32735433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idx="1"/>
          </p:nvPr>
        </p:nvSpPr>
        <p:spPr>
          <a:xfrm>
            <a:off x="304800" y="1752600"/>
            <a:ext cx="85343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Q</a:t>
            </a: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What will be covered in the Computer Technology class?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lang="en-US" sz="24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2400" b="0" i="0" u="none" dirty="0" smtClean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The </a:t>
            </a:r>
            <a:r>
              <a:rPr lang="en-US" sz="24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curriculum will be PC &amp; </a:t>
            </a:r>
            <a:r>
              <a:rPr lang="en-US" sz="24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iPad</a:t>
            </a:r>
            <a:r>
              <a:rPr lang="en-US" sz="24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based and include digital citizenship.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0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Q</a:t>
            </a: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Can my sixth grader participate in HCMS sports?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lang="en-US" sz="24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: No. School sports start in the 7</a:t>
            </a:r>
            <a:r>
              <a:rPr lang="en-US" sz="2400" b="0" i="0" u="none" baseline="30000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4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grade.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1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Q</a:t>
            </a: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How are GT services provided at the middle school?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lang="en-US" sz="24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: Our students receive GT services through their history classes.  They receive GT one day each week during history.</a:t>
            </a: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 b="0" i="0" u="none" dirty="0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458200" cy="1249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Quattrocento"/>
              <a:buNone/>
            </a:pPr>
            <a:r>
              <a:rPr lang="en-US" sz="3500" b="1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3173718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idx="1"/>
          </p:nvPr>
        </p:nvSpPr>
        <p:spPr>
          <a:xfrm>
            <a:off x="304800" y="1676400"/>
            <a:ext cx="85343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Q</a:t>
            </a: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If my child signs up for a music class (Band, Orchestra, or Choir) and changes his/her mind over the summer, what should I do?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lang="en-US" sz="24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: Email me, </a:t>
            </a:r>
            <a:r>
              <a:rPr lang="en-US" sz="2400" b="0" i="0" u="none" dirty="0" smtClean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Dani</a:t>
            </a:r>
            <a:r>
              <a:rPr lang="en-US" sz="2400" b="0" i="0" u="none" dirty="0" smtClean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Rossi, </a:t>
            </a:r>
            <a:r>
              <a:rPr lang="en-US" sz="2400" b="0" i="0" u="none" dirty="0" smtClean="0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drossi@eanesisd.net</a:t>
            </a:r>
            <a:r>
              <a:rPr lang="en-US" sz="2400" b="0" i="0" u="none" dirty="0" smtClean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4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and I will make that change for you. I will be your child’s counselor for the next 3 years ☺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b="0" i="0" u="none" dirty="0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Q</a:t>
            </a: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How do I sign my child up for Cougar Camp?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lang="en-US" sz="24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: Cougar Camp will be on August </a:t>
            </a:r>
            <a:r>
              <a:rPr lang="en-US" sz="2400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9</a:t>
            </a:r>
            <a:r>
              <a:rPr lang="en-US" sz="2400" b="0" i="0" u="none" dirty="0" smtClean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4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.  We will have a morning and afternoon session. Parents will receive an email in May with a link to sign up for a session. Cougar Camp is  our 6</a:t>
            </a:r>
            <a:r>
              <a:rPr lang="en-US" sz="2400" b="0" i="0" u="none" baseline="30000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400" b="0" i="0" u="none" dirty="0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grade orientation</a:t>
            </a:r>
            <a:r>
              <a:rPr lang="en-US" sz="2400" b="0" i="0" u="none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.  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Quattrocento"/>
              <a:buNone/>
            </a:pPr>
            <a:r>
              <a:rPr lang="en-US" sz="3500" b="1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19761605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idx="1"/>
          </p:nvPr>
        </p:nvSpPr>
        <p:spPr>
          <a:xfrm>
            <a:off x="914400" y="1447800"/>
            <a:ext cx="77724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400" b="0" i="0" u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Advisory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English or English Pre-AP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Science 6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Social Studies or Social Studies GT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P.E.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Wheel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Band, Choir, or Orchestra</a:t>
            </a:r>
          </a:p>
          <a:p>
            <a:pPr marL="3429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1" i="0" u="none" dirty="0">
              <a:solidFill>
                <a:srgbClr val="0000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Registration closes February </a:t>
            </a:r>
            <a:r>
              <a:rPr lang="en-US" sz="2400" b="1" i="0" u="none" dirty="0" smtClean="0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 23</a:t>
            </a:r>
            <a:r>
              <a:rPr lang="en-US" b="1" baseline="30000" dirty="0" smtClean="0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rd</a:t>
            </a:r>
            <a:r>
              <a:rPr lang="en-US" sz="2400" b="1" i="0" u="none" dirty="0" smtClean="0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 !</a:t>
            </a:r>
            <a:endParaRPr lang="en-US" sz="2400" b="1" i="0" u="none" dirty="0">
              <a:solidFill>
                <a:srgbClr val="0000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4582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ct val="25000"/>
              <a:buFont typeface="Quattrocento"/>
              <a:buNone/>
            </a:pPr>
            <a:r>
              <a:rPr lang="en-US" sz="3000" b="1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WHAT CLASSES WILL YOUR CHILD REGISTER FOR NEXT WEEK?</a:t>
            </a:r>
          </a:p>
        </p:txBody>
      </p:sp>
    </p:spTree>
    <p:extLst>
      <p:ext uri="{BB962C8B-B14F-4D97-AF65-F5344CB8AC3E}">
        <p14:creationId xmlns:p14="http://schemas.microsoft.com/office/powerpoint/2010/main" val="3010428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ct val="25000"/>
              <a:buFont typeface="Quattrocento"/>
              <a:buNone/>
            </a:pPr>
            <a:r>
              <a:rPr lang="en-US" sz="4000" b="0" i="0" u="none" strike="noStrike" cap="none" dirty="0">
                <a:solidFill>
                  <a:srgbClr val="47534C"/>
                </a:solidFill>
                <a:latin typeface="Quattrocento"/>
                <a:ea typeface="Quattrocento"/>
                <a:cs typeface="Quattrocento"/>
                <a:sym typeface="Quattrocento"/>
              </a:rPr>
              <a:t>IMPORTANT INFORMATION 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300" b="0" i="0" u="none" strike="noStrike" cap="none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300" b="0" i="0" u="sng" strike="noStrike" cap="none" dirty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HTTP://HCMS.EANESISD.NET/</a:t>
            </a:r>
          </a:p>
        </p:txBody>
      </p:sp>
    </p:spTree>
    <p:extLst>
      <p:ext uri="{BB962C8B-B14F-4D97-AF65-F5344CB8AC3E}">
        <p14:creationId xmlns:p14="http://schemas.microsoft.com/office/powerpoint/2010/main" val="14087378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6962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you can 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support matters!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sz="half" idx="1"/>
          </p:nvPr>
        </p:nvSpPr>
        <p:spPr>
          <a:xfrm>
            <a:off x="4191000" y="609601"/>
            <a:ext cx="48768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400" i="0" u="none" strike="noStrike" cap="none" dirty="0">
                <a:latin typeface="Quattrocento"/>
                <a:ea typeface="Quattrocento"/>
                <a:cs typeface="Quattrocento"/>
                <a:sym typeface="Quattrocento"/>
              </a:rPr>
              <a:t>Years in Education: </a:t>
            </a:r>
            <a:r>
              <a:rPr lang="en-US" sz="2400" dirty="0">
                <a:latin typeface="Quattrocento"/>
                <a:ea typeface="Quattrocento"/>
                <a:cs typeface="Quattrocento"/>
                <a:sym typeface="Quattrocento"/>
              </a:rPr>
              <a:t>14</a:t>
            </a:r>
            <a:endParaRPr sz="2400" dirty="0">
              <a:latin typeface="Quattrocento"/>
              <a:ea typeface="Quattrocento"/>
              <a:cs typeface="Quattrocento"/>
              <a:sym typeface="Quattrocento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400" i="0" u="none" strike="noStrike" cap="none" dirty="0" smtClean="0">
                <a:latin typeface="Quattrocento"/>
                <a:ea typeface="Quattrocento"/>
                <a:cs typeface="Quattrocento"/>
                <a:sym typeface="Quattrocento"/>
              </a:rPr>
              <a:t>Years </a:t>
            </a:r>
            <a:r>
              <a:rPr lang="en-US" sz="2400" dirty="0">
                <a:latin typeface="Quattrocento"/>
                <a:ea typeface="Quattrocento"/>
                <a:cs typeface="Quattrocento"/>
                <a:sym typeface="Quattrocento"/>
              </a:rPr>
              <a:t>in </a:t>
            </a:r>
            <a:r>
              <a:rPr lang="en-US" sz="2400" dirty="0">
                <a:latin typeface="Quattrocento"/>
                <a:ea typeface="Quattrocento"/>
                <a:cs typeface="Quattrocento"/>
                <a:sym typeface="Quattrocento"/>
              </a:rPr>
              <a:t>Eanes</a:t>
            </a:r>
            <a:r>
              <a:rPr lang="en-US" sz="2400" i="0" u="none" strike="noStrike" cap="none" dirty="0">
                <a:latin typeface="Quattrocento"/>
                <a:ea typeface="Quattrocento"/>
                <a:cs typeface="Quattrocento"/>
                <a:sym typeface="Quattrocento"/>
              </a:rPr>
              <a:t>: </a:t>
            </a:r>
            <a:r>
              <a:rPr lang="en-US" sz="2400" dirty="0">
                <a:latin typeface="Quattrocento"/>
                <a:ea typeface="Quattrocento"/>
                <a:cs typeface="Quattrocento"/>
                <a:sym typeface="Quattrocento"/>
              </a:rPr>
              <a:t>1</a:t>
            </a:r>
            <a:endParaRPr sz="2400" dirty="0">
              <a:latin typeface="Quattrocento"/>
              <a:ea typeface="Quattrocento"/>
              <a:cs typeface="Quattrocento"/>
              <a:sym typeface="Quattrocento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lang="en-US" sz="2400" i="0" u="none" strike="noStrike" cap="none" dirty="0" smtClean="0">
              <a:latin typeface="Quattrocento"/>
              <a:ea typeface="Quattrocento"/>
              <a:cs typeface="Quattrocento"/>
              <a:sym typeface="Quattrocento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400" i="0" u="none" strike="noStrike" cap="none" dirty="0" smtClean="0">
                <a:latin typeface="Quattrocento"/>
                <a:ea typeface="Quattrocento"/>
                <a:cs typeface="Quattrocento"/>
                <a:sym typeface="Quattrocento"/>
              </a:rPr>
              <a:t>Colleges </a:t>
            </a:r>
            <a:r>
              <a:rPr lang="en-US" sz="2400" i="0" u="none" strike="noStrike" cap="none" dirty="0">
                <a:latin typeface="Quattrocento"/>
                <a:ea typeface="Quattrocento"/>
                <a:cs typeface="Quattrocento"/>
                <a:sym typeface="Quattrocento"/>
              </a:rPr>
              <a:t>Attended:</a:t>
            </a:r>
            <a:endParaRPr sz="2400" dirty="0">
              <a:latin typeface="Quattrocento"/>
              <a:ea typeface="Quattrocento"/>
              <a:cs typeface="Quattrocento"/>
              <a:sym typeface="Quattrocento"/>
            </a:endParaRP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"/>
              <a:buChar char="•"/>
            </a:pPr>
            <a:r>
              <a:rPr lang="en-US" sz="2400" dirty="0">
                <a:latin typeface="Quattrocento"/>
                <a:ea typeface="Quattrocento"/>
                <a:cs typeface="Quattrocento"/>
                <a:sym typeface="Quattrocento"/>
              </a:rPr>
              <a:t>University of Texas</a:t>
            </a:r>
            <a:endParaRPr sz="2400" dirty="0">
              <a:latin typeface="Quattrocento"/>
              <a:ea typeface="Quattrocento"/>
              <a:cs typeface="Quattrocento"/>
              <a:sym typeface="Quattrocento"/>
            </a:endParaRPr>
          </a:p>
          <a:p>
            <a:pPr marL="594360" marR="0" lvl="1" indent="-2768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"/>
              <a:buChar char="•"/>
            </a:pPr>
            <a:r>
              <a:rPr lang="en-US" i="1" u="none" strike="noStrike" cap="none" dirty="0">
                <a:latin typeface="Quattrocento"/>
                <a:ea typeface="Quattrocento"/>
                <a:cs typeface="Quattrocento"/>
                <a:sym typeface="Quattrocento"/>
              </a:rPr>
              <a:t>B</a:t>
            </a:r>
            <a:r>
              <a:rPr lang="en-US" i="1" dirty="0">
                <a:latin typeface="Quattrocento"/>
                <a:ea typeface="Quattrocento"/>
                <a:cs typeface="Quattrocento"/>
                <a:sym typeface="Quattrocento"/>
              </a:rPr>
              <a:t>.S. Education</a:t>
            </a:r>
            <a:endParaRPr i="1" dirty="0">
              <a:latin typeface="Quattrocento"/>
              <a:ea typeface="Quattrocento"/>
              <a:cs typeface="Quattrocento"/>
              <a:sym typeface="Quattrocento"/>
            </a:endParaRP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"/>
              <a:buChar char="•"/>
            </a:pPr>
            <a:r>
              <a:rPr lang="en-US" sz="2400" dirty="0">
                <a:latin typeface="Quattrocento"/>
                <a:ea typeface="Quattrocento"/>
                <a:cs typeface="Quattrocento"/>
                <a:sym typeface="Quattrocento"/>
              </a:rPr>
              <a:t>University of North Texas</a:t>
            </a:r>
            <a:endParaRPr sz="2400" dirty="0">
              <a:latin typeface="Quattrocento"/>
              <a:ea typeface="Quattrocento"/>
              <a:cs typeface="Quattrocento"/>
              <a:sym typeface="Quattrocento"/>
            </a:endParaRPr>
          </a:p>
          <a:p>
            <a:pPr marL="594360" marR="0" lvl="1" indent="-2768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"/>
              <a:buChar char="•"/>
            </a:pPr>
            <a:r>
              <a:rPr lang="en-US" i="1" u="none" strike="noStrike" cap="none" dirty="0">
                <a:latin typeface="Quattrocento"/>
                <a:ea typeface="Quattrocento"/>
                <a:cs typeface="Quattrocento"/>
                <a:sym typeface="Quattrocento"/>
              </a:rPr>
              <a:t>M.</a:t>
            </a:r>
            <a:r>
              <a:rPr lang="en-US" i="1" dirty="0">
                <a:latin typeface="Quattrocento"/>
                <a:ea typeface="Quattrocento"/>
                <a:cs typeface="Quattrocento"/>
                <a:sym typeface="Quattrocento"/>
              </a:rPr>
              <a:t>Ed</a:t>
            </a:r>
            <a:r>
              <a:rPr lang="en-US" i="1" u="none" strike="noStrike" cap="none" dirty="0">
                <a:latin typeface="Quattrocento"/>
                <a:ea typeface="Quattrocento"/>
                <a:cs typeface="Quattrocento"/>
                <a:sym typeface="Quattrocento"/>
              </a:rPr>
              <a:t>. Counseling</a:t>
            </a:r>
            <a:endParaRPr i="1" u="none" strike="noStrike" cap="none" dirty="0">
              <a:latin typeface="Quattrocento"/>
              <a:ea typeface="Quattrocento"/>
              <a:cs typeface="Quattrocento"/>
              <a:sym typeface="Quattrocento"/>
            </a:endParaRPr>
          </a:p>
          <a:p>
            <a:pPr marL="274320" marR="0" lvl="0" indent="-1219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1219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752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Impact"/>
              <a:buNone/>
            </a:pPr>
            <a:r>
              <a:rPr lang="en-US" sz="4860" b="1" dirty="0">
                <a:solidFill>
                  <a:srgbClr val="00B0F0"/>
                </a:solidFill>
                <a:latin typeface="Quattrocento"/>
                <a:ea typeface="Quattrocento"/>
                <a:cs typeface="Quattrocento"/>
                <a:sym typeface="Quattrocento"/>
              </a:rPr>
              <a:t>Dani</a:t>
            </a:r>
            <a:r>
              <a:rPr lang="en-US" sz="4860" b="1" dirty="0">
                <a:solidFill>
                  <a:srgbClr val="00B0F0"/>
                </a:solidFill>
                <a:latin typeface="Quattrocento"/>
                <a:ea typeface="Quattrocento"/>
                <a:cs typeface="Quattrocento"/>
                <a:sym typeface="Quattrocento"/>
              </a:rPr>
              <a:t> Rossi</a:t>
            </a:r>
            <a:r>
              <a:rPr lang="en-US" sz="4860" b="1" i="0" u="none" strike="noStrike" cap="none" dirty="0">
                <a:solidFill>
                  <a:srgbClr val="00B0F0"/>
                </a:solidFill>
                <a:latin typeface="Quattrocento"/>
                <a:ea typeface="Quattrocento"/>
                <a:cs typeface="Quattrocento"/>
                <a:sym typeface="Quattrocento"/>
              </a:rPr>
              <a:t/>
            </a:r>
            <a:br>
              <a:rPr lang="en-US" sz="4860" b="1" i="0" u="none" strike="noStrike" cap="none" dirty="0">
                <a:solidFill>
                  <a:srgbClr val="00B0F0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-US" sz="4860" b="1" dirty="0">
                <a:solidFill>
                  <a:srgbClr val="00B0F0"/>
                </a:solidFill>
                <a:latin typeface="Quattrocento"/>
                <a:ea typeface="Quattrocento"/>
                <a:cs typeface="Quattrocento"/>
                <a:sym typeface="Quattrocento"/>
              </a:rPr>
              <a:t>6</a:t>
            </a:r>
            <a:r>
              <a:rPr lang="en-US" sz="4860" b="1" i="0" u="none" strike="noStrike" cap="none" baseline="30000" dirty="0">
                <a:solidFill>
                  <a:srgbClr val="00B0F0"/>
                </a:solidFill>
                <a:latin typeface="Quattrocento"/>
                <a:ea typeface="Quattrocento"/>
                <a:cs typeface="Quattrocento"/>
                <a:sym typeface="Quattrocento"/>
              </a:rPr>
              <a:t>th</a:t>
            </a:r>
            <a:r>
              <a:rPr lang="en-US" sz="4860" b="1" i="0" u="none" strike="noStrike" cap="none" dirty="0">
                <a:solidFill>
                  <a:srgbClr val="00B0F0"/>
                </a:solidFill>
                <a:latin typeface="Quattrocento"/>
                <a:ea typeface="Quattrocento"/>
                <a:cs typeface="Quattrocento"/>
                <a:sym typeface="Quattrocento"/>
              </a:rPr>
              <a:t> Grade Counselor </a:t>
            </a:r>
            <a:endParaRPr sz="4860" b="1" i="0" u="none" strike="noStrike" cap="none" dirty="0">
              <a:solidFill>
                <a:srgbClr val="00B0F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50" y="448775"/>
            <a:ext cx="3093217" cy="41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drossi\AppData\Local\Microsoft\Windows\Temporary Internet Files\Content.IE5\762II5JE\UT_longhorn_logo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0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rossi\AppData\Local\Microsoft\Windows\Temporary Internet Files\Content.IE5\Y0QK0UYS\North_Texas_Mean_Green_logo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369879"/>
            <a:ext cx="1143000" cy="66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705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426127" y="1719071"/>
            <a:ext cx="4298273" cy="4910329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Allow your child to make mistakes at home &amp; school. Failure is an opportunity to learn and grow.</a:t>
            </a:r>
          </a:p>
          <a:p>
            <a:endParaRPr lang="en-US" sz="800" dirty="0" smtClean="0"/>
          </a:p>
          <a:p>
            <a:r>
              <a:rPr lang="en-US" sz="2400" dirty="0" smtClean="0"/>
              <a:t>Teach your child how to be organized. They will have 8 classes every day.</a:t>
            </a:r>
          </a:p>
          <a:p>
            <a:endParaRPr lang="en-US" sz="800" dirty="0" smtClean="0"/>
          </a:p>
          <a:p>
            <a:r>
              <a:rPr lang="en-US" sz="2400" dirty="0" smtClean="0"/>
              <a:t>Encourage your child to extend his/her friendship circle. Friendships change throughout middle school.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599" cy="4986529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Encourage autonomy at home!  We encourage students to advocate for themselves.</a:t>
            </a:r>
          </a:p>
          <a:p>
            <a:endParaRPr lang="en-US" sz="800" dirty="0" smtClean="0"/>
          </a:p>
          <a:p>
            <a:r>
              <a:rPr lang="en-US" sz="2400" dirty="0" smtClean="0"/>
              <a:t>Give your child the opportunity to problem solve on their own.</a:t>
            </a:r>
          </a:p>
          <a:p>
            <a:endParaRPr lang="en-US" sz="800" dirty="0"/>
          </a:p>
          <a:p>
            <a:r>
              <a:rPr lang="en-US" sz="2400" dirty="0" smtClean="0"/>
              <a:t>Provide opportunities for your child to make decisions (even if they are not the decision you would make)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89272" cy="103942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What can parents do now to help prepare their child(</a:t>
            </a:r>
            <a:r>
              <a:rPr lang="en-US" sz="3200" dirty="0" smtClean="0"/>
              <a:t>ren</a:t>
            </a:r>
            <a:r>
              <a:rPr lang="en-US" sz="3200" dirty="0" smtClean="0"/>
              <a:t>) for middle school?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71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School &amp; Studying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Academic concerns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study habits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58952" y="1329264"/>
            <a:ext cx="3813048" cy="4080936"/>
          </a:xfrm>
        </p:spPr>
        <p:txBody>
          <a:bodyPr>
            <a:normAutofit/>
          </a:bodyPr>
          <a:lstStyle/>
          <a:p>
            <a:r>
              <a:rPr lang="en-US" dirty="0" smtClean="0"/>
              <a:t>Start with the teacher</a:t>
            </a:r>
          </a:p>
          <a:p>
            <a:pPr lvl="1"/>
            <a:r>
              <a:rPr lang="en-US" dirty="0" smtClean="0"/>
              <a:t>Set up a meeting</a:t>
            </a:r>
          </a:p>
          <a:p>
            <a:pPr marL="857250" lvl="1" indent="-273050"/>
            <a:r>
              <a:rPr lang="en-US" dirty="0" smtClean="0"/>
              <a:t>You + student</a:t>
            </a:r>
          </a:p>
          <a:p>
            <a:pPr marL="857250" lvl="1" indent="-273050"/>
            <a:r>
              <a:rPr lang="en-US" dirty="0" smtClean="0"/>
              <a:t>Goal: self-advocacy</a:t>
            </a:r>
          </a:p>
          <a:p>
            <a:pPr lvl="1"/>
            <a:r>
              <a:rPr lang="en-US" dirty="0" smtClean="0"/>
              <a:t>Ask questions</a:t>
            </a:r>
          </a:p>
          <a:p>
            <a:pPr marL="857250" lvl="1" indent="-273050"/>
            <a:r>
              <a:rPr lang="en-US" dirty="0" smtClean="0"/>
              <a:t>Teacher observations?</a:t>
            </a:r>
          </a:p>
          <a:p>
            <a:pPr marL="857250" lvl="1" indent="-273050"/>
            <a:r>
              <a:rPr lang="en-US" dirty="0" smtClean="0"/>
              <a:t>How can I support my student’s learning?</a:t>
            </a:r>
          </a:p>
          <a:p>
            <a:pPr marL="857250" lvl="1" indent="-273050"/>
            <a:r>
              <a:rPr lang="en-US" dirty="0" smtClean="0"/>
              <a:t>Suggestions?</a:t>
            </a:r>
          </a:p>
          <a:p>
            <a:r>
              <a:rPr lang="en-US" dirty="0" smtClean="0"/>
              <a:t>Attend tutoring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4614336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Minimize distractions</a:t>
            </a:r>
          </a:p>
          <a:p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When to start / break</a:t>
            </a:r>
          </a:p>
          <a:p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Start with easiest or hardest</a:t>
            </a:r>
          </a:p>
          <a:p>
            <a:pPr lvl="1"/>
            <a:r>
              <a:rPr lang="en-US" dirty="0" smtClean="0"/>
              <a:t>Deadlines, point value</a:t>
            </a:r>
          </a:p>
          <a:p>
            <a:r>
              <a:rPr lang="en-US" dirty="0" smtClean="0"/>
              <a:t>Organization skills</a:t>
            </a:r>
          </a:p>
          <a:p>
            <a:pPr lvl="1"/>
            <a:r>
              <a:rPr lang="en-US" dirty="0" smtClean="0"/>
              <a:t>Notebooks, folders</a:t>
            </a:r>
          </a:p>
          <a:p>
            <a:pPr lvl="1"/>
            <a:r>
              <a:rPr lang="en-US" dirty="0" smtClean="0"/>
              <a:t>Calendar</a:t>
            </a:r>
          </a:p>
        </p:txBody>
      </p:sp>
      <p:pic>
        <p:nvPicPr>
          <p:cNvPr id="16386" name="Picture 2" descr="C:\Users\drossi\AppData\Local\Microsoft\Windows\Temporary Internet Files\Content.IE5\KN8WQQ2B\study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1993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Importance of sleep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CBS This Morning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Sleep deprivation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http://www.cbsnews.com/news/stanford-university-program-teaches-teenagers-health-risks-of-sleep-deprivation/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4194048" cy="423333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4"/>
              </a:rPr>
              <a:t>Article</a:t>
            </a:r>
            <a:r>
              <a:rPr lang="en-US" dirty="0" smtClean="0"/>
              <a:t> from Stanford Medicine calls it an “epidemic”</a:t>
            </a:r>
          </a:p>
          <a:p>
            <a:pPr lvl="1"/>
            <a:r>
              <a:rPr lang="en-US" dirty="0" smtClean="0"/>
              <a:t>Students need 8-10 </a:t>
            </a:r>
            <a:r>
              <a:rPr lang="en-US" dirty="0" smtClean="0"/>
              <a:t>hrs</a:t>
            </a:r>
            <a:r>
              <a:rPr lang="en-US" dirty="0" smtClean="0"/>
              <a:t> (get 6)</a:t>
            </a:r>
          </a:p>
          <a:p>
            <a:pPr lvl="1"/>
            <a:r>
              <a:rPr lang="en-US" dirty="0" smtClean="0"/>
              <a:t>Impacts concentration, memory, critical thinking, ability to problem-solve</a:t>
            </a:r>
          </a:p>
          <a:p>
            <a:pPr lvl="1"/>
            <a:r>
              <a:rPr lang="en-US" dirty="0" smtClean="0"/>
              <a:t>Impacts physical health, mood, emotion</a:t>
            </a:r>
          </a:p>
          <a:p>
            <a:pPr lvl="1"/>
            <a:r>
              <a:rPr lang="en-US" dirty="0" smtClean="0"/>
              <a:t>Increases anxiety, depression, suicidal thoughts</a:t>
            </a:r>
            <a:endParaRPr lang="en-US" dirty="0"/>
          </a:p>
        </p:txBody>
      </p:sp>
      <p:pic>
        <p:nvPicPr>
          <p:cNvPr id="15362" name="Picture 2" descr="C:\Users\drossi\AppData\Local\Microsoft\Windows\Temporary Internet Files\Content.IE5\Y0QK0UYS\Sleep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7099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0772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E</a:t>
            </a:r>
            <a:r>
              <a:rPr lang="en-US" dirty="0" smtClean="0"/>
              <a:t>motional </a:t>
            </a:r>
            <a:r>
              <a:rPr lang="en-US" dirty="0"/>
              <a:t>L</a:t>
            </a:r>
            <a:r>
              <a:rPr lang="en-US" dirty="0" smtClean="0"/>
              <a:t>earning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2390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district-wide focus on five core competencies</a:t>
            </a:r>
            <a:endParaRPr lang="en-US" dirty="0"/>
          </a:p>
        </p:txBody>
      </p:sp>
      <p:pic>
        <p:nvPicPr>
          <p:cNvPr id="17410" name="Picture 2" descr="C:\Users\drossi\AppData\Local\Microsoft\Windows\Temporary Internet Files\Content.IE5\KN8WQQ2B\eq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2383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200"/>
            <a:ext cx="6324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4038600" cy="40386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533400"/>
            <a:ext cx="4419600" cy="37673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School is sometimes hard</a:t>
            </a:r>
          </a:p>
          <a:p>
            <a:pPr>
              <a:spcBef>
                <a:spcPts val="1000"/>
              </a:spcBef>
            </a:pPr>
            <a:r>
              <a:rPr lang="en-US" sz="2400" dirty="0" smtClean="0"/>
              <a:t>Failure IS an option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The point is to </a:t>
            </a:r>
            <a:r>
              <a:rPr lang="en-US" sz="2000" dirty="0" smtClean="0"/>
              <a:t>learn from it</a:t>
            </a:r>
          </a:p>
          <a:p>
            <a:pPr lvl="1">
              <a:spcBef>
                <a:spcPts val="1000"/>
              </a:spcBef>
            </a:pPr>
            <a:r>
              <a:rPr lang="en-US" sz="2000" dirty="0" smtClean="0"/>
              <a:t>Middle school is a safe place to try</a:t>
            </a:r>
            <a:endParaRPr lang="en-US" sz="2000" dirty="0"/>
          </a:p>
          <a:p>
            <a:pPr>
              <a:spcBef>
                <a:spcPts val="1000"/>
              </a:spcBef>
            </a:pPr>
            <a:r>
              <a:rPr lang="en-US" sz="2400" dirty="0" smtClean="0"/>
              <a:t>Allow students to experience natural consequences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79248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Resiliency + Growth Mindset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Wake up your teens</a:t>
            </a:r>
          </a:p>
          <a:p>
            <a:r>
              <a:rPr lang="en-US" dirty="0" smtClean="0"/>
              <a:t>Make them breakfast and pack a lunch</a:t>
            </a:r>
          </a:p>
          <a:p>
            <a:r>
              <a:rPr lang="en-US" dirty="0" smtClean="0"/>
              <a:t>Email teachers for missing assignments or absent work</a:t>
            </a:r>
          </a:p>
          <a:p>
            <a:r>
              <a:rPr lang="en-US" dirty="0" smtClean="0"/>
              <a:t>Deliver forgotten lunches, homework, </a:t>
            </a:r>
            <a:r>
              <a:rPr lang="en-US" dirty="0" smtClean="0"/>
              <a:t>iPads</a:t>
            </a:r>
            <a:r>
              <a:rPr lang="en-US" dirty="0" smtClean="0"/>
              <a:t>, or projects</a:t>
            </a:r>
          </a:p>
          <a:p>
            <a:r>
              <a:rPr lang="en-US" dirty="0" smtClean="0"/>
              <a:t>Treat teens’ poor planning as an emergency for you </a:t>
            </a:r>
          </a:p>
          <a:p>
            <a:r>
              <a:rPr lang="en-US" dirty="0" smtClean="0"/>
              <a:t>Make decisions or solve problems for your child</a:t>
            </a:r>
          </a:p>
          <a:p>
            <a:r>
              <a:rPr lang="en-US" dirty="0" smtClean="0"/>
              <a:t>Get over-involved with teachers/coaches</a:t>
            </a:r>
          </a:p>
          <a:p>
            <a:r>
              <a:rPr lang="en-US" dirty="0" smtClean="0"/>
              <a:t>Care more about academics/homework than your teen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sz="1800" dirty="0" smtClean="0">
                <a:hlinkClick r:id="rId2"/>
              </a:rPr>
              <a:t>post from the website For Every Mom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4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Do you … ?</a:t>
            </a:r>
            <a:endParaRPr lang="en-US" dirty="0"/>
          </a:p>
        </p:txBody>
      </p:sp>
      <p:pic>
        <p:nvPicPr>
          <p:cNvPr id="18434" name="Picture 2" descr="C:\Users\drossi\AppData\Local\Microsoft\Windows\Temporary Internet Files\Content.IE5\Y0QK0UYS\nicubunu-Emoticons-Question-fac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1981200" cy="14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>
          <a:xfrm>
            <a:off x="1371600" y="609601"/>
            <a:ext cx="2590800" cy="3767328"/>
          </a:xfrm>
        </p:spPr>
        <p:txBody>
          <a:bodyPr/>
          <a:lstStyle/>
          <a:p>
            <a:pPr marL="29210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sz="half" idx="2"/>
          </p:nvPr>
        </p:nvSpPr>
        <p:spPr>
          <a:xfrm>
            <a:off x="5105400" y="609601"/>
            <a:ext cx="2362200" cy="37673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876800"/>
            <a:ext cx="6781800" cy="1143000"/>
          </a:xfrm>
        </p:spPr>
        <p:txBody>
          <a:bodyPr>
            <a:normAutofit/>
          </a:bodyPr>
          <a:lstStyle/>
          <a:p>
            <a:pPr algn="ctr"/>
            <a:r>
              <a:rPr lang="en-US" sz="3300" dirty="0" smtClean="0"/>
              <a:t>Books for Parents and Educators that can help </a:t>
            </a:r>
            <a:r>
              <a:rPr lang="en-US" sz="3300" dirty="0" smtClean="0">
                <a:sym typeface="Wingdings" pitchFamily="2" charset="2"/>
              </a:rPr>
              <a:t></a:t>
            </a:r>
            <a:endParaRPr lang="en-US" sz="3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2590800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3400"/>
            <a:ext cx="2438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543800" cy="16764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efining Success and </a:t>
            </a:r>
            <a:br>
              <a:rPr lang="en-US" dirty="0" smtClean="0"/>
            </a:br>
            <a:r>
              <a:rPr lang="en-US" dirty="0" smtClean="0"/>
              <a:t>Shaping the Future</a:t>
            </a:r>
            <a:endParaRPr lang="en-US" dirty="0"/>
          </a:p>
        </p:txBody>
      </p:sp>
      <p:pic>
        <p:nvPicPr>
          <p:cNvPr id="19458" name="Picture 2" descr="C:\Users\drossi\AppData\Local\Microsoft\Windows\Temporary Internet Files\Content.IE5\G07V85EL\the-future-is-our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 you define Success?</a:t>
            </a:r>
            <a:endParaRPr lang="en-US" dirty="0"/>
          </a:p>
        </p:txBody>
      </p:sp>
      <p:pic>
        <p:nvPicPr>
          <p:cNvPr id="3076" name="Picture 4" descr="http://juicygeniuses.com/wp-content/uploads/2013/02/success-meaning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03"/>
            <a:ext cx="3412877" cy="42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-media-cache-ak0.pinimg.com/originals/71/49/8b/71498bcd8840339689da8aa9877d0c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12" y="2699385"/>
            <a:ext cx="406497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ositivitytosuccess.com/wp-content/uploads/2014/06/success-factor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" r="7654" b="7952"/>
          <a:stretch/>
        </p:blipFill>
        <p:spPr bwMode="auto">
          <a:xfrm>
            <a:off x="2118266" y="2701552"/>
            <a:ext cx="2751846" cy="26318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humanwakeupcall.com/wp-content/uploads/2013/05/Definition-of-Succe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46" y="381000"/>
            <a:ext cx="242732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3486150" cy="2924175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652272"/>
            <a:ext cx="3886200" cy="3767328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latin typeface="Quattrocento" charset="0"/>
              </a:rPr>
              <a:t>Years in Education</a:t>
            </a:r>
            <a:r>
              <a:rPr lang="en-US" sz="2600" dirty="0" smtClean="0">
                <a:latin typeface="Quattrocento" charset="0"/>
              </a:rPr>
              <a:t>: 22</a:t>
            </a:r>
            <a:endParaRPr lang="en-US" sz="2600" dirty="0">
              <a:latin typeface="Quattrocento" charset="0"/>
            </a:endParaRPr>
          </a:p>
          <a:p>
            <a:pPr marL="0" indent="0">
              <a:buNone/>
            </a:pPr>
            <a:r>
              <a:rPr lang="en-US" sz="2600" dirty="0">
                <a:latin typeface="Quattrocento" charset="0"/>
              </a:rPr>
              <a:t>Years </a:t>
            </a:r>
            <a:r>
              <a:rPr lang="en-US" sz="2600" dirty="0" smtClean="0">
                <a:latin typeface="Quattrocento" charset="0"/>
              </a:rPr>
              <a:t>in </a:t>
            </a:r>
            <a:r>
              <a:rPr lang="en-US" sz="2600" dirty="0" smtClean="0">
                <a:latin typeface="Quattrocento" charset="0"/>
              </a:rPr>
              <a:t>Eanes</a:t>
            </a:r>
            <a:r>
              <a:rPr lang="en-US" sz="2600" dirty="0" smtClean="0">
                <a:latin typeface="Quattrocento" charset="0"/>
              </a:rPr>
              <a:t> ISD: 14</a:t>
            </a:r>
            <a:endParaRPr lang="en-US" sz="2600" dirty="0">
              <a:latin typeface="Quattrocento" charset="0"/>
            </a:endParaRPr>
          </a:p>
          <a:p>
            <a:pPr marL="0" indent="0">
              <a:buNone/>
            </a:pPr>
            <a:endParaRPr lang="en-US" sz="2600" dirty="0" smtClean="0">
              <a:latin typeface="Quattrocento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Quattrocento" charset="0"/>
              </a:rPr>
              <a:t>Colleges </a:t>
            </a:r>
            <a:r>
              <a:rPr lang="en-US" sz="2600" dirty="0">
                <a:latin typeface="Quattrocento" charset="0"/>
              </a:rPr>
              <a:t>Attended</a:t>
            </a:r>
            <a:r>
              <a:rPr lang="en-US" sz="2600" dirty="0" smtClean="0">
                <a:latin typeface="Quattrocento" charset="0"/>
              </a:rPr>
              <a:t>:</a:t>
            </a:r>
          </a:p>
          <a:p>
            <a:pPr marL="109728" indent="0">
              <a:buNone/>
            </a:pPr>
            <a:r>
              <a:rPr lang="en-US" sz="2600" dirty="0" smtClean="0">
                <a:latin typeface="Quattrocento" charset="0"/>
              </a:rPr>
              <a:t>Oklahoma State University</a:t>
            </a:r>
          </a:p>
          <a:p>
            <a:pPr lvl="1"/>
            <a:r>
              <a:rPr lang="en-US" sz="2600" i="1" dirty="0" smtClean="0">
                <a:latin typeface="Quattrocento" charset="0"/>
              </a:rPr>
              <a:t>B.S. Elementary Education</a:t>
            </a:r>
          </a:p>
          <a:p>
            <a:pPr marL="393192" lvl="1" indent="0">
              <a:buNone/>
            </a:pPr>
            <a:r>
              <a:rPr lang="en-US" sz="2600" dirty="0" smtClean="0">
                <a:latin typeface="Quattrocento" charset="0"/>
              </a:rPr>
              <a:t>University of North Texas</a:t>
            </a:r>
          </a:p>
          <a:p>
            <a:pPr lvl="1"/>
            <a:r>
              <a:rPr lang="en-US" sz="2600" i="1" dirty="0" smtClean="0">
                <a:latin typeface="Quattrocento" charset="0"/>
              </a:rPr>
              <a:t>M.S. Counseling</a:t>
            </a:r>
            <a:endParaRPr lang="en-US" sz="2600" i="1" dirty="0">
              <a:latin typeface="Quattrocento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9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Danielle </a:t>
            </a:r>
            <a:r>
              <a:rPr lang="en-US" dirty="0" smtClean="0">
                <a:solidFill>
                  <a:srgbClr val="00B0F0"/>
                </a:solidFill>
              </a:rPr>
              <a:t>Wiest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7</a:t>
            </a:r>
            <a:r>
              <a:rPr lang="en-US" baseline="30000" dirty="0" smtClean="0">
                <a:solidFill>
                  <a:srgbClr val="00B0F0"/>
                </a:solidFill>
              </a:rPr>
              <a:t>th</a:t>
            </a:r>
            <a:r>
              <a:rPr lang="en-US" dirty="0" smtClean="0">
                <a:solidFill>
                  <a:srgbClr val="00B0F0"/>
                </a:solidFill>
              </a:rPr>
              <a:t> Grade Counselor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drossi\AppData\Local\Microsoft\Windows\Temporary Internet Files\Content.IE5\KN8WQQ2B\120px-Oklahoma_State_University_Athletics_logo_(four_colors)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09800"/>
            <a:ext cx="1143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rossi\AppData\Local\Microsoft\Windows\Temporary Internet Files\Content.IE5\G07V85EL\UNT_logo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53" y="3505199"/>
            <a:ext cx="1185862" cy="80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Profile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9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Thanks for joining us! We are looking forward to a great 2018-2019 school year!</a:t>
            </a:r>
            <a:endParaRPr lang="en-US" b="1" dirty="0"/>
          </a:p>
        </p:txBody>
      </p:sp>
      <p:pic>
        <p:nvPicPr>
          <p:cNvPr id="20482" name="Picture 2" descr="C:\Users\drossi\AppData\Local\Microsoft\Windows\Temporary Internet Files\Content.IE5\762II5JE\10582_bigstock-Questions-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4114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95800" y="609600"/>
            <a:ext cx="4267200" cy="45719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Quattrocento" charset="0"/>
              </a:rPr>
              <a:t>Years in Education</a:t>
            </a:r>
            <a:r>
              <a:rPr lang="en-US" sz="2400" dirty="0" smtClean="0">
                <a:latin typeface="Quattrocento" charset="0"/>
              </a:rPr>
              <a:t>: 13</a:t>
            </a:r>
          </a:p>
          <a:p>
            <a:pPr marL="0" indent="0">
              <a:buNone/>
            </a:pPr>
            <a:r>
              <a:rPr lang="en-US" sz="2400" dirty="0" smtClean="0">
                <a:latin typeface="Quattrocento" charset="0"/>
              </a:rPr>
              <a:t>Years in </a:t>
            </a:r>
            <a:r>
              <a:rPr lang="en-US" sz="2400" dirty="0" smtClean="0">
                <a:latin typeface="Quattrocento" charset="0"/>
              </a:rPr>
              <a:t>Eanes</a:t>
            </a:r>
            <a:r>
              <a:rPr lang="en-US" sz="2400" dirty="0" smtClean="0">
                <a:latin typeface="Quattrocento" charset="0"/>
              </a:rPr>
              <a:t>: 4</a:t>
            </a:r>
          </a:p>
          <a:p>
            <a:pPr marL="0" indent="0">
              <a:buNone/>
            </a:pPr>
            <a:endParaRPr lang="en-US" sz="2400" dirty="0">
              <a:latin typeface="Quattrocento" charset="0"/>
            </a:endParaRPr>
          </a:p>
          <a:p>
            <a:pPr marL="0" indent="0">
              <a:buNone/>
            </a:pPr>
            <a:r>
              <a:rPr lang="en-US" sz="2400" dirty="0">
                <a:latin typeface="Quattrocento" charset="0"/>
              </a:rPr>
              <a:t>Colleges Attended</a:t>
            </a:r>
            <a:r>
              <a:rPr lang="en-US" sz="2400" dirty="0" smtClean="0">
                <a:latin typeface="Quattrocento" charset="0"/>
              </a:rPr>
              <a:t>:</a:t>
            </a:r>
          </a:p>
          <a:p>
            <a:r>
              <a:rPr lang="en-US" sz="2400" dirty="0" smtClean="0">
                <a:latin typeface="Quattrocento" charset="0"/>
              </a:rPr>
              <a:t>University of Illinois</a:t>
            </a:r>
          </a:p>
          <a:p>
            <a:pPr lvl="1"/>
            <a:r>
              <a:rPr lang="en-US" i="1" dirty="0" smtClean="0">
                <a:latin typeface="Quattrocento" charset="0"/>
              </a:rPr>
              <a:t>B.S. Psychology</a:t>
            </a:r>
          </a:p>
          <a:p>
            <a:r>
              <a:rPr lang="en-US" sz="2400" dirty="0" smtClean="0">
                <a:latin typeface="Quattrocento" charset="0"/>
              </a:rPr>
              <a:t>Governors State University</a:t>
            </a:r>
          </a:p>
          <a:p>
            <a:pPr lvl="1"/>
            <a:r>
              <a:rPr lang="en-US" i="1" dirty="0" smtClean="0">
                <a:latin typeface="Quattrocento" charset="0"/>
              </a:rPr>
              <a:t>M.A. Counseling</a:t>
            </a:r>
            <a:endParaRPr lang="en-US" i="1" dirty="0">
              <a:latin typeface="Quattrocent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2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Todd Huber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8</a:t>
            </a:r>
            <a:r>
              <a:rPr lang="en-US" baseline="30000" dirty="0" smtClean="0">
                <a:solidFill>
                  <a:srgbClr val="00B0F0"/>
                </a:solidFill>
              </a:rPr>
              <a:t>th</a:t>
            </a:r>
            <a:r>
              <a:rPr lang="en-US" dirty="0" smtClean="0">
                <a:solidFill>
                  <a:srgbClr val="00B0F0"/>
                </a:solidFill>
              </a:rPr>
              <a:t> Grade Counselor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9" y="990599"/>
            <a:ext cx="3246821" cy="2900855"/>
          </a:xfrm>
          <a:prstGeom prst="rect">
            <a:avLst/>
          </a:prstGeom>
        </p:spPr>
      </p:pic>
      <p:pic>
        <p:nvPicPr>
          <p:cNvPr id="4098" name="Picture 2" descr="C:\Users\drossi\AppData\Local\Microsoft\Windows\Temporary Internet Files\Content.IE5\762II5JE\Illinois_il2_larg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81200"/>
            <a:ext cx="8191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631324"/>
            <a:ext cx="971550" cy="10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sz="half" idx="1"/>
          </p:nvPr>
        </p:nvSpPr>
        <p:spPr>
          <a:xfrm>
            <a:off x="4648200" y="762001"/>
            <a:ext cx="36576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400" i="0" u="none" strike="noStrike" cap="none" dirty="0">
                <a:latin typeface="Quattrocento"/>
                <a:ea typeface="Quattrocento"/>
                <a:cs typeface="Quattrocento"/>
                <a:sym typeface="Quattrocento"/>
              </a:rPr>
              <a:t>Years at </a:t>
            </a:r>
            <a:r>
              <a:rPr lang="en-US" sz="2400" dirty="0">
                <a:latin typeface="Quattrocento"/>
                <a:ea typeface="Quattrocento"/>
                <a:cs typeface="Quattrocento"/>
                <a:sym typeface="Quattrocento"/>
              </a:rPr>
              <a:t>Eanes</a:t>
            </a:r>
            <a:r>
              <a:rPr lang="en-US" sz="2400" i="0" u="none" strike="noStrike" cap="none" dirty="0">
                <a:latin typeface="Quattrocento"/>
                <a:ea typeface="Quattrocento"/>
                <a:cs typeface="Quattrocento"/>
                <a:sym typeface="Quattrocento"/>
              </a:rPr>
              <a:t>: </a:t>
            </a:r>
            <a:r>
              <a:rPr lang="en-US" sz="2400" dirty="0">
                <a:latin typeface="Quattrocento"/>
                <a:ea typeface="Quattrocento"/>
                <a:cs typeface="Quattrocento"/>
                <a:sym typeface="Quattrocento"/>
              </a:rPr>
              <a:t>5</a:t>
            </a:r>
            <a:endParaRPr dirty="0">
              <a:latin typeface="Quattrocento"/>
              <a:ea typeface="Quattrocento"/>
              <a:cs typeface="Quattrocento"/>
              <a:sym typeface="Quattrocento"/>
            </a:endParaRPr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480"/>
              </a:spcBef>
              <a:buNone/>
            </a:pPr>
            <a:r>
              <a:rPr lang="en-US" sz="2400" dirty="0">
                <a:latin typeface="Quattrocento"/>
                <a:ea typeface="Quattrocento"/>
                <a:cs typeface="Quattrocento"/>
                <a:sym typeface="Quattrocento"/>
              </a:rPr>
              <a:t>Colleges Attended:</a:t>
            </a:r>
          </a:p>
          <a:p>
            <a:pPr marL="274320" lvl="0" indent="-274320">
              <a:spcBef>
                <a:spcPts val="480"/>
              </a:spcBef>
              <a:buSzPts val="2400"/>
              <a:buFont typeface="Quattrocento"/>
              <a:buChar char="•"/>
            </a:pPr>
            <a:r>
              <a:rPr lang="en-US" sz="2400" dirty="0">
                <a:latin typeface="Quattrocento"/>
                <a:ea typeface="Quattrocento"/>
                <a:cs typeface="Quattrocento"/>
                <a:sym typeface="Quattrocento"/>
              </a:rPr>
              <a:t>University of Texas</a:t>
            </a:r>
          </a:p>
          <a:p>
            <a:pPr marL="4572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 b="0" i="1" u="none" strike="noStrike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Journalism</a:t>
            </a:r>
            <a:endParaRPr sz="2400" b="0" i="1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7696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Impact"/>
              <a:buNone/>
            </a:pPr>
            <a:r>
              <a:rPr lang="en-US" sz="3700" b="1" dirty="0">
                <a:solidFill>
                  <a:schemeClr val="accent1"/>
                </a:solidFill>
                <a:latin typeface="Lucida Sans Unicode" pitchFamily="34" charset="0"/>
                <a:ea typeface="Quattrocento"/>
                <a:cs typeface="Lucida Sans Unicode" pitchFamily="34" charset="0"/>
                <a:sym typeface="Quattrocento"/>
              </a:rPr>
              <a:t>Julie Lindley</a:t>
            </a:r>
            <a:r>
              <a:rPr lang="en-US" sz="3700" b="1" i="0" u="none" strike="noStrike" cap="none" dirty="0">
                <a:solidFill>
                  <a:schemeClr val="accent1"/>
                </a:solidFill>
                <a:latin typeface="Lucida Sans Unicode" pitchFamily="34" charset="0"/>
                <a:ea typeface="Quattrocento"/>
                <a:cs typeface="Lucida Sans Unicode" pitchFamily="34" charset="0"/>
                <a:sym typeface="Quattrocento"/>
              </a:rPr>
              <a:t/>
            </a:r>
            <a:br>
              <a:rPr lang="en-US" sz="3700" b="1" i="0" u="none" strike="noStrike" cap="none" dirty="0">
                <a:solidFill>
                  <a:schemeClr val="accent1"/>
                </a:solidFill>
                <a:latin typeface="Lucida Sans Unicode" pitchFamily="34" charset="0"/>
                <a:ea typeface="Quattrocento"/>
                <a:cs typeface="Lucida Sans Unicode" pitchFamily="34" charset="0"/>
                <a:sym typeface="Quattrocento"/>
              </a:rPr>
            </a:br>
            <a:r>
              <a:rPr lang="en-US" sz="3700" b="1" i="0" u="none" strike="noStrike" cap="none" dirty="0">
                <a:solidFill>
                  <a:schemeClr val="accent1"/>
                </a:solidFill>
                <a:latin typeface="Lucida Sans Unicode" pitchFamily="34" charset="0"/>
                <a:ea typeface="Quattrocento"/>
                <a:cs typeface="Lucida Sans Unicode" pitchFamily="34" charset="0"/>
                <a:sym typeface="Quattrocento"/>
              </a:rPr>
              <a:t>Counseling Secretary</a:t>
            </a:r>
            <a:endParaRPr sz="3700" b="1" i="0" u="none" strike="noStrike" cap="none" dirty="0">
              <a:solidFill>
                <a:schemeClr val="accent1"/>
              </a:solidFill>
              <a:latin typeface="Lucida Sans Unicode" pitchFamily="34" charset="0"/>
              <a:ea typeface="Quattrocento"/>
              <a:cs typeface="Lucida Sans Unicode" pitchFamily="34" charset="0"/>
              <a:sym typeface="Quattrocento"/>
            </a:endParaRP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800" y="1166988"/>
            <a:ext cx="2624675" cy="33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drossi\AppData\Local\Microsoft\Windows\Temporary Internet Files\Content.IE5\762II5JE\UT_longhorn_logo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57400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2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9200"/>
            <a:ext cx="7543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can students see us?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99" y="457200"/>
            <a:ext cx="7400001" cy="4876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7132" y="1371600"/>
            <a:ext cx="179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Send an 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email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9857" y="2499672"/>
            <a:ext cx="1707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Come by during lunch or advisory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718" y="914400"/>
            <a:ext cx="1555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Come by before 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or after school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7766" y="2668949"/>
            <a:ext cx="3003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Fill out 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request 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form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4516" y="3104687"/>
            <a:ext cx="1676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We 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LOVE working with students!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122" name="Picture 2" descr="C:\Users\drossi\AppData\Local\Microsoft\Windows\Temporary Internet Files\Content.IE5\KN8WQQ2B\student_clipart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626"/>
            <a:ext cx="22098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53000"/>
            <a:ext cx="75438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can we help?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0" y="381000"/>
            <a:ext cx="8041559" cy="495299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5" name="TextBox 4"/>
          <p:cNvSpPr txBox="1"/>
          <p:nvPr/>
        </p:nvSpPr>
        <p:spPr>
          <a:xfrm>
            <a:off x="4947747" y="142935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Advocate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735759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Classroom Guidance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2347" y="3505200"/>
            <a:ext cx="213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Social Emotional Development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2124" y="2712552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Individual Counseling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2821" y="1260072"/>
            <a:ext cx="1600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Academic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Support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146" name="Picture 2" descr="C:\Users\drossi\AppData\Local\Microsoft\Windows\Temporary Internet Files\Content.IE5\G07V85EL\counselo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02946" cy="161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752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Impact"/>
              <a:buNone/>
            </a:pPr>
            <a:r>
              <a:rPr lang="en-US" sz="5400" b="1" i="0" u="none" strike="noStrike" cap="none" dirty="0">
                <a:solidFill>
                  <a:srgbClr val="6B7D72"/>
                </a:solidFill>
                <a:latin typeface="Quattrocento"/>
                <a:ea typeface="Quattrocento"/>
                <a:cs typeface="Quattrocento"/>
                <a:sym typeface="Quattrocento"/>
              </a:rPr>
              <a:t>Online Resources</a:t>
            </a:r>
            <a:endParaRPr sz="5400" b="1" i="0" u="none" strike="noStrike" cap="none" dirty="0">
              <a:solidFill>
                <a:srgbClr val="6B7D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863" y="514714"/>
            <a:ext cx="1600000" cy="194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06" y="3048000"/>
            <a:ext cx="4980000" cy="2299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3125" y="304800"/>
            <a:ext cx="5035299" cy="2597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074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11101</TotalTime>
  <Words>1593</Words>
  <Application>Microsoft Office PowerPoint</Application>
  <PresentationFormat>On-screen Show (4:3)</PresentationFormat>
  <Paragraphs>279</Paragraphs>
  <Slides>41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Concourse</vt:lpstr>
      <vt:lpstr> Rising 6th Grade Parent Presentation</vt:lpstr>
      <vt:lpstr>Counseling Department</vt:lpstr>
      <vt:lpstr>Dani Rossi 6th Grade Counselor </vt:lpstr>
      <vt:lpstr>Danielle Wiest 7th Grade Counselor </vt:lpstr>
      <vt:lpstr>Todd Huber 8th Grade Counselor </vt:lpstr>
      <vt:lpstr>Julie Lindley Counseling Secretary</vt:lpstr>
      <vt:lpstr>How can students see us?</vt:lpstr>
      <vt:lpstr>How can we help?</vt:lpstr>
      <vt:lpstr>Online Resources</vt:lpstr>
      <vt:lpstr>Resources</vt:lpstr>
      <vt:lpstr>  6TH GRADE ONLINE REGISTRATION</vt:lpstr>
      <vt:lpstr>REGISTRATION DATES</vt:lpstr>
      <vt:lpstr>ONLINE REGISTRATION</vt:lpstr>
      <vt:lpstr> REQUIRED COURSES</vt:lpstr>
      <vt:lpstr>MATH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ELECTIVE INFORMATION</vt:lpstr>
      <vt:lpstr>FREQUENTLY ASKED QUESTIONS</vt:lpstr>
      <vt:lpstr>FREQUENTLY ASKED QUESTIONS</vt:lpstr>
      <vt:lpstr>FREQUENTLY ASKED QUESTIONS</vt:lpstr>
      <vt:lpstr>FREQUENTLY ASKED QUESTIONS</vt:lpstr>
      <vt:lpstr>FREQUENTLY ASKED QUESTIONS</vt:lpstr>
      <vt:lpstr>WHAT CLASSES WILL YOUR CHILD REGISTER FOR NEXT WEEK?</vt:lpstr>
      <vt:lpstr>IMPORTANT INFORMATION </vt:lpstr>
      <vt:lpstr>What you can do</vt:lpstr>
      <vt:lpstr>What can parents do now to help prepare their child(ren) for middle school?</vt:lpstr>
      <vt:lpstr>School &amp; Studying</vt:lpstr>
      <vt:lpstr>Importance of sleep</vt:lpstr>
      <vt:lpstr>Social Emotional Learning</vt:lpstr>
      <vt:lpstr>PowerPoint Presentation</vt:lpstr>
      <vt:lpstr>Resiliency + Growth Mindset</vt:lpstr>
      <vt:lpstr>Do you … ?</vt:lpstr>
      <vt:lpstr>Books for Parents and Educators that can help </vt:lpstr>
      <vt:lpstr>Defining Success and  Shaping the Future</vt:lpstr>
      <vt:lpstr> How do you define Success?</vt:lpstr>
      <vt:lpstr>Graduate Profile</vt:lpstr>
      <vt:lpstr>Questions?</vt:lpstr>
    </vt:vector>
  </TitlesOfParts>
  <Company>Eanes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Sauer</dc:creator>
  <cp:lastModifiedBy>Danielle Rossi</cp:lastModifiedBy>
  <cp:revision>121</cp:revision>
  <dcterms:created xsi:type="dcterms:W3CDTF">2016-10-15T14:42:48Z</dcterms:created>
  <dcterms:modified xsi:type="dcterms:W3CDTF">2018-02-08T14:27:00Z</dcterms:modified>
</cp:coreProperties>
</file>